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25"/>
  </p:notesMasterIdLst>
  <p:sldIdLst>
    <p:sldId id="256" r:id="rId2"/>
    <p:sldId id="294" r:id="rId3"/>
    <p:sldId id="259" r:id="rId4"/>
    <p:sldId id="263" r:id="rId5"/>
    <p:sldId id="277" r:id="rId6"/>
    <p:sldId id="276" r:id="rId7"/>
    <p:sldId id="342" r:id="rId8"/>
    <p:sldId id="336" r:id="rId9"/>
    <p:sldId id="344" r:id="rId10"/>
    <p:sldId id="337" r:id="rId11"/>
    <p:sldId id="343" r:id="rId12"/>
    <p:sldId id="338" r:id="rId13"/>
    <p:sldId id="280" r:id="rId14"/>
    <p:sldId id="339" r:id="rId15"/>
    <p:sldId id="272" r:id="rId16"/>
    <p:sldId id="340" r:id="rId17"/>
    <p:sldId id="345" r:id="rId18"/>
    <p:sldId id="341" r:id="rId19"/>
    <p:sldId id="287" r:id="rId20"/>
    <p:sldId id="347" r:id="rId21"/>
    <p:sldId id="289" r:id="rId22"/>
    <p:sldId id="349" r:id="rId23"/>
    <p:sldId id="315" r:id="rId24"/>
  </p:sldIdLst>
  <p:sldSz cx="9144000" cy="5143500" type="screen16x9"/>
  <p:notesSz cx="6858000" cy="9144000"/>
  <p:embeddedFontLst>
    <p:embeddedFont>
      <p:font typeface="Exo 2" panose="020B0604020202020204" charset="0"/>
      <p:regular r:id="rId26"/>
      <p:bold r:id="rId27"/>
      <p:italic r:id="rId28"/>
      <p:boldItalic r:id="rId29"/>
    </p:embeddedFont>
    <p:embeddedFont>
      <p:font typeface="Roboto Condensed" panose="020B0604020202020204" charset="0"/>
      <p:regular r:id="rId30"/>
      <p:bold r:id="rId31"/>
      <p:italic r:id="rId32"/>
      <p:boldItalic r:id="rId33"/>
    </p:embeddedFont>
    <p:embeddedFont>
      <p:font typeface="Roboto Condensed Light" panose="020B060402020202020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E1E1E1"/>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DC300B-CDC2-4901-9CC9-8CB8CDFE2D05}">
  <a:tblStyle styleId="{23DC300B-CDC2-4901-9CC9-8CB8CDFE2D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94660"/>
  </p:normalViewPr>
  <p:slideViewPr>
    <p:cSldViewPr snapToGrid="0">
      <p:cViewPr varScale="1">
        <p:scale>
          <a:sx n="86" d="100"/>
          <a:sy n="86"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66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9baafe93df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9baafe93df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703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166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000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255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a1875c3a44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a1875c3a44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a1875c3a44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a1875c3a4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baafe93df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baafe93df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1875c3a44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1875c3a44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a1875c3a44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a1875c3a44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9baafe93df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9baafe93df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85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227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624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2">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6" name="Google Shape;166;p31"/>
          <p:cNvSpPr txBox="1">
            <a:spLocks noGrp="1"/>
          </p:cNvSpPr>
          <p:nvPr>
            <p:ph type="ctrTitle" idx="2"/>
          </p:nvPr>
        </p:nvSpPr>
        <p:spPr>
          <a:xfrm>
            <a:off x="1741950" y="183705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7" name="Google Shape;167;p31"/>
          <p:cNvSpPr txBox="1">
            <a:spLocks noGrp="1"/>
          </p:cNvSpPr>
          <p:nvPr>
            <p:ph type="subTitle" idx="1"/>
          </p:nvPr>
        </p:nvSpPr>
        <p:spPr>
          <a:xfrm>
            <a:off x="1741950" y="2212000"/>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8" name="Google Shape;168;p31"/>
          <p:cNvSpPr txBox="1">
            <a:spLocks noGrp="1"/>
          </p:cNvSpPr>
          <p:nvPr>
            <p:ph type="ctrTitle" idx="3"/>
          </p:nvPr>
        </p:nvSpPr>
        <p:spPr>
          <a:xfrm>
            <a:off x="5633758" y="3495402"/>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9" name="Google Shape;169;p31"/>
          <p:cNvSpPr txBox="1">
            <a:spLocks noGrp="1"/>
          </p:cNvSpPr>
          <p:nvPr>
            <p:ph type="subTitle" idx="4"/>
          </p:nvPr>
        </p:nvSpPr>
        <p:spPr>
          <a:xfrm>
            <a:off x="5256958" y="2509707"/>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23">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1456200" y="1833025"/>
            <a:ext cx="26178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a:endParaRPr/>
          </a:p>
        </p:txBody>
      </p:sp>
      <p:sp>
        <p:nvSpPr>
          <p:cNvPr id="191" name="Google Shape;191;p35"/>
          <p:cNvSpPr txBox="1">
            <a:spLocks noGrp="1"/>
          </p:cNvSpPr>
          <p:nvPr>
            <p:ph type="subTitle" idx="1"/>
          </p:nvPr>
        </p:nvSpPr>
        <p:spPr>
          <a:xfrm>
            <a:off x="1018050" y="1260500"/>
            <a:ext cx="34941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2" name="Google Shape;192;p35"/>
          <p:cNvSpPr txBox="1">
            <a:spLocks noGrp="1"/>
          </p:cNvSpPr>
          <p:nvPr>
            <p:ph type="ctrTitle" idx="2"/>
          </p:nvPr>
        </p:nvSpPr>
        <p:spPr>
          <a:xfrm>
            <a:off x="1458300" y="4163900"/>
            <a:ext cx="26136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a:endParaRPr/>
          </a:p>
        </p:txBody>
      </p:sp>
      <p:sp>
        <p:nvSpPr>
          <p:cNvPr id="193" name="Google Shape;193;p35"/>
          <p:cNvSpPr txBox="1">
            <a:spLocks noGrp="1"/>
          </p:cNvSpPr>
          <p:nvPr>
            <p:ph type="subTitle" idx="3"/>
          </p:nvPr>
        </p:nvSpPr>
        <p:spPr>
          <a:xfrm>
            <a:off x="1018650" y="3597131"/>
            <a:ext cx="34929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4" name="Google Shape;194;p35"/>
          <p:cNvSpPr txBox="1">
            <a:spLocks noGrp="1"/>
          </p:cNvSpPr>
          <p:nvPr>
            <p:ph type="ctrTitle" idx="4"/>
          </p:nvPr>
        </p:nvSpPr>
        <p:spPr>
          <a:xfrm>
            <a:off x="5086575" y="2998463"/>
            <a:ext cx="2615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hlink"/>
              </a:buClr>
              <a:buSzPts val="1400"/>
              <a:buNone/>
              <a:defRPr sz="1400">
                <a:solidFill>
                  <a:schemeClr val="hlink"/>
                </a:solidFill>
              </a:defRPr>
            </a:lvl2pPr>
            <a:lvl3pPr lvl="2" algn="r" rtl="0">
              <a:spcBef>
                <a:spcPts val="0"/>
              </a:spcBef>
              <a:spcAft>
                <a:spcPts val="0"/>
              </a:spcAft>
              <a:buClr>
                <a:schemeClr val="hlink"/>
              </a:buClr>
              <a:buSzPts val="1400"/>
              <a:buNone/>
              <a:defRPr sz="1400">
                <a:solidFill>
                  <a:schemeClr val="hlink"/>
                </a:solidFill>
              </a:defRPr>
            </a:lvl3pPr>
            <a:lvl4pPr lvl="3" algn="r" rtl="0">
              <a:spcBef>
                <a:spcPts val="0"/>
              </a:spcBef>
              <a:spcAft>
                <a:spcPts val="0"/>
              </a:spcAft>
              <a:buClr>
                <a:schemeClr val="hlink"/>
              </a:buClr>
              <a:buSzPts val="1400"/>
              <a:buNone/>
              <a:defRPr sz="1400">
                <a:solidFill>
                  <a:schemeClr val="hlink"/>
                </a:solidFill>
              </a:defRPr>
            </a:lvl4pPr>
            <a:lvl5pPr lvl="4" algn="r" rtl="0">
              <a:spcBef>
                <a:spcPts val="0"/>
              </a:spcBef>
              <a:spcAft>
                <a:spcPts val="0"/>
              </a:spcAft>
              <a:buClr>
                <a:schemeClr val="hlink"/>
              </a:buClr>
              <a:buSzPts val="1400"/>
              <a:buNone/>
              <a:defRPr sz="1400">
                <a:solidFill>
                  <a:schemeClr val="hlink"/>
                </a:solidFill>
              </a:defRPr>
            </a:lvl5pPr>
            <a:lvl6pPr lvl="5" algn="r" rtl="0">
              <a:spcBef>
                <a:spcPts val="0"/>
              </a:spcBef>
              <a:spcAft>
                <a:spcPts val="0"/>
              </a:spcAft>
              <a:buClr>
                <a:schemeClr val="hlink"/>
              </a:buClr>
              <a:buSzPts val="1400"/>
              <a:buNone/>
              <a:defRPr sz="1400">
                <a:solidFill>
                  <a:schemeClr val="hlink"/>
                </a:solidFill>
              </a:defRPr>
            </a:lvl6pPr>
            <a:lvl7pPr lvl="6" algn="r" rtl="0">
              <a:spcBef>
                <a:spcPts val="0"/>
              </a:spcBef>
              <a:spcAft>
                <a:spcPts val="0"/>
              </a:spcAft>
              <a:buClr>
                <a:schemeClr val="hlink"/>
              </a:buClr>
              <a:buSzPts val="1400"/>
              <a:buNone/>
              <a:defRPr sz="1400">
                <a:solidFill>
                  <a:schemeClr val="hlink"/>
                </a:solidFill>
              </a:defRPr>
            </a:lvl7pPr>
            <a:lvl8pPr lvl="7" algn="r" rtl="0">
              <a:spcBef>
                <a:spcPts val="0"/>
              </a:spcBef>
              <a:spcAft>
                <a:spcPts val="0"/>
              </a:spcAft>
              <a:buClr>
                <a:schemeClr val="hlink"/>
              </a:buClr>
              <a:buSzPts val="1400"/>
              <a:buNone/>
              <a:defRPr sz="1400">
                <a:solidFill>
                  <a:schemeClr val="hlink"/>
                </a:solidFill>
              </a:defRPr>
            </a:lvl8pPr>
            <a:lvl9pPr lvl="8" algn="r" rtl="0">
              <a:spcBef>
                <a:spcPts val="0"/>
              </a:spcBef>
              <a:spcAft>
                <a:spcPts val="0"/>
              </a:spcAft>
              <a:buClr>
                <a:schemeClr val="hlink"/>
              </a:buClr>
              <a:buSzPts val="1400"/>
              <a:buNone/>
              <a:defRPr sz="1400">
                <a:solidFill>
                  <a:schemeClr val="hlink"/>
                </a:solidFill>
              </a:defRPr>
            </a:lvl9pPr>
          </a:lstStyle>
          <a:p>
            <a:endParaRPr/>
          </a:p>
        </p:txBody>
      </p:sp>
      <p:sp>
        <p:nvSpPr>
          <p:cNvPr id="195" name="Google Shape;195;p35"/>
          <p:cNvSpPr txBox="1">
            <a:spLocks noGrp="1"/>
          </p:cNvSpPr>
          <p:nvPr>
            <p:ph type="subTitle" idx="5"/>
          </p:nvPr>
        </p:nvSpPr>
        <p:spPr>
          <a:xfrm>
            <a:off x="4647675" y="2427015"/>
            <a:ext cx="3492900" cy="57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96" name="Google Shape;196;p35"/>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Clr>
                <a:schemeClr val="hlink"/>
              </a:buClr>
              <a:buSzPts val="2400"/>
              <a:buNone/>
              <a:defRPr sz="2400">
                <a:solidFill>
                  <a:schemeClr val="hlink"/>
                </a:solidFill>
              </a:defRPr>
            </a:lvl2pPr>
            <a:lvl3pPr lvl="2" algn="r" rtl="0">
              <a:spcBef>
                <a:spcPts val="0"/>
              </a:spcBef>
              <a:spcAft>
                <a:spcPts val="0"/>
              </a:spcAft>
              <a:buClr>
                <a:schemeClr val="hlink"/>
              </a:buClr>
              <a:buSzPts val="2400"/>
              <a:buNone/>
              <a:defRPr sz="2400">
                <a:solidFill>
                  <a:schemeClr val="hlink"/>
                </a:solidFill>
              </a:defRPr>
            </a:lvl3pPr>
            <a:lvl4pPr lvl="3" algn="r" rtl="0">
              <a:spcBef>
                <a:spcPts val="0"/>
              </a:spcBef>
              <a:spcAft>
                <a:spcPts val="0"/>
              </a:spcAft>
              <a:buClr>
                <a:schemeClr val="hlink"/>
              </a:buClr>
              <a:buSzPts val="2400"/>
              <a:buNone/>
              <a:defRPr sz="2400">
                <a:solidFill>
                  <a:schemeClr val="hlink"/>
                </a:solidFill>
              </a:defRPr>
            </a:lvl4pPr>
            <a:lvl5pPr lvl="4" algn="r" rtl="0">
              <a:spcBef>
                <a:spcPts val="0"/>
              </a:spcBef>
              <a:spcAft>
                <a:spcPts val="0"/>
              </a:spcAft>
              <a:buClr>
                <a:schemeClr val="hlink"/>
              </a:buClr>
              <a:buSzPts val="2400"/>
              <a:buNone/>
              <a:defRPr sz="2400">
                <a:solidFill>
                  <a:schemeClr val="hlink"/>
                </a:solidFill>
              </a:defRPr>
            </a:lvl5pPr>
            <a:lvl6pPr lvl="5" algn="r" rtl="0">
              <a:spcBef>
                <a:spcPts val="0"/>
              </a:spcBef>
              <a:spcAft>
                <a:spcPts val="0"/>
              </a:spcAft>
              <a:buClr>
                <a:schemeClr val="hlink"/>
              </a:buClr>
              <a:buSzPts val="2400"/>
              <a:buNone/>
              <a:defRPr sz="2400">
                <a:solidFill>
                  <a:schemeClr val="hlink"/>
                </a:solidFill>
              </a:defRPr>
            </a:lvl6pPr>
            <a:lvl7pPr lvl="6" algn="r" rtl="0">
              <a:spcBef>
                <a:spcPts val="0"/>
              </a:spcBef>
              <a:spcAft>
                <a:spcPts val="0"/>
              </a:spcAft>
              <a:buClr>
                <a:schemeClr val="hlink"/>
              </a:buClr>
              <a:buSzPts val="2400"/>
              <a:buNone/>
              <a:defRPr sz="2400">
                <a:solidFill>
                  <a:schemeClr val="hlink"/>
                </a:solidFill>
              </a:defRPr>
            </a:lvl7pPr>
            <a:lvl8pPr lvl="7" algn="r" rtl="0">
              <a:spcBef>
                <a:spcPts val="0"/>
              </a:spcBef>
              <a:spcAft>
                <a:spcPts val="0"/>
              </a:spcAft>
              <a:buClr>
                <a:schemeClr val="hlink"/>
              </a:buClr>
              <a:buSzPts val="2400"/>
              <a:buNone/>
              <a:defRPr sz="2400">
                <a:solidFill>
                  <a:schemeClr val="hlink"/>
                </a:solidFill>
              </a:defRPr>
            </a:lvl8pPr>
            <a:lvl9pPr lvl="8" algn="r" rtl="0">
              <a:spcBef>
                <a:spcPts val="0"/>
              </a:spcBef>
              <a:spcAft>
                <a:spcPts val="0"/>
              </a:spcAft>
              <a:buClr>
                <a:schemeClr val="hlink"/>
              </a:buClr>
              <a:buSzPts val="2400"/>
              <a:buNone/>
              <a:defRPr sz="2400">
                <a:solidFill>
                  <a:schemeClr val="hlink"/>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257"/>
        <p:cNvGrpSpPr/>
        <p:nvPr/>
      </p:nvGrpSpPr>
      <p:grpSpPr>
        <a:xfrm>
          <a:off x="0" y="0"/>
          <a:ext cx="0" cy="0"/>
          <a:chOff x="0" y="0"/>
          <a:chExt cx="0" cy="0"/>
        </a:xfrm>
      </p:grpSpPr>
      <p:sp>
        <p:nvSpPr>
          <p:cNvPr id="258" name="Google Shape;258;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283"/>
        <p:cNvGrpSpPr/>
        <p:nvPr/>
      </p:nvGrpSpPr>
      <p:grpSpPr>
        <a:xfrm>
          <a:off x="0" y="0"/>
          <a:ext cx="0" cy="0"/>
          <a:chOff x="0" y="0"/>
          <a:chExt cx="0" cy="0"/>
        </a:xfrm>
      </p:grpSpPr>
      <p:sp>
        <p:nvSpPr>
          <p:cNvPr id="284" name="Google Shape;284;p50"/>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85" name="Google Shape;285;p50"/>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6" name="Google Shape;286;p50"/>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hlink"/>
                </a:solidFill>
                <a:latin typeface="Roboto Condensed Light"/>
                <a:ea typeface="Roboto Condensed Light"/>
                <a:cs typeface="Roboto Condensed Light"/>
                <a:sym typeface="Roboto Condensed Light"/>
              </a:rPr>
              <a:t>CREDITS: This presentation template was created by </a:t>
            </a:r>
            <a:r>
              <a:rPr lang="en" sz="1000" b="1">
                <a:solidFill>
                  <a:schemeClr val="hlink"/>
                </a:solidFill>
                <a:uFill>
                  <a:noFill/>
                </a:uFill>
                <a:latin typeface="Roboto Condensed"/>
                <a:ea typeface="Roboto Condensed"/>
                <a:cs typeface="Roboto Condensed"/>
                <a:sym typeface="Roboto Condensed"/>
                <a:hlinkClick r:id="rId3"/>
              </a:rPr>
              <a:t>Slidesgo</a:t>
            </a:r>
            <a:r>
              <a:rPr lang="en" sz="1000">
                <a:solidFill>
                  <a:schemeClr val="hlink"/>
                </a:solidFill>
                <a:latin typeface="Roboto Condensed Light"/>
                <a:ea typeface="Roboto Condensed Light"/>
                <a:cs typeface="Roboto Condensed Light"/>
                <a:sym typeface="Roboto Condensed Light"/>
              </a:rPr>
              <a:t>, including icons by </a:t>
            </a:r>
            <a:r>
              <a:rPr lang="en" sz="1000" b="1">
                <a:solidFill>
                  <a:schemeClr val="hlink"/>
                </a:solidFill>
                <a:uFill>
                  <a:noFill/>
                </a:uFill>
                <a:latin typeface="Roboto Condensed"/>
                <a:ea typeface="Roboto Condensed"/>
                <a:cs typeface="Roboto Condensed"/>
                <a:sym typeface="Roboto Condensed"/>
                <a:hlinkClick r:id="rId4"/>
              </a:rPr>
              <a:t>Flaticon</a:t>
            </a:r>
            <a:r>
              <a:rPr lang="en" sz="1000">
                <a:solidFill>
                  <a:schemeClr val="hlink"/>
                </a:solidFill>
                <a:latin typeface="Roboto Condensed Light"/>
                <a:ea typeface="Roboto Condensed Light"/>
                <a:cs typeface="Roboto Condensed Light"/>
                <a:sym typeface="Roboto Condensed Light"/>
              </a:rPr>
              <a:t>, and infographics &amp; images by </a:t>
            </a:r>
            <a:r>
              <a:rPr lang="en" sz="1000" b="1">
                <a:solidFill>
                  <a:schemeClr val="hlink"/>
                </a:solidFill>
                <a:uFill>
                  <a:noFill/>
                </a:uFill>
                <a:latin typeface="Roboto Condensed"/>
                <a:ea typeface="Roboto Condensed"/>
                <a:cs typeface="Roboto Condensed"/>
                <a:sym typeface="Roboto Condensed"/>
                <a:hlinkClick r:id="rId5"/>
              </a:rPr>
              <a:t>Freepik</a:t>
            </a:r>
            <a:r>
              <a:rPr lang="en" sz="1000">
                <a:solidFill>
                  <a:schemeClr val="hlink"/>
                </a:solidFill>
                <a:latin typeface="Roboto Condensed Light"/>
                <a:ea typeface="Roboto Condensed Light"/>
                <a:cs typeface="Roboto Condensed Light"/>
                <a:sym typeface="Roboto Condensed Light"/>
              </a:rPr>
              <a:t>. </a:t>
            </a:r>
            <a:endParaRPr sz="1000">
              <a:solidFill>
                <a:schemeClr val="hlink"/>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hlink"/>
                </a:solidFill>
                <a:latin typeface="Roboto Condensed"/>
                <a:ea typeface="Roboto Condensed"/>
                <a:cs typeface="Roboto Condensed"/>
                <a:sym typeface="Roboto Condensed"/>
              </a:rPr>
              <a:t>Please keep this slide for attribution.</a:t>
            </a:r>
            <a:endParaRPr sz="900" b="1">
              <a:solidFill>
                <a:schemeClr val="hlink"/>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chemeClr val="hlink"/>
              </a:buClr>
              <a:buSzPts val="1800"/>
              <a:buNone/>
              <a:defRPr sz="1800">
                <a:solidFill>
                  <a:schemeClr val="hlink"/>
                </a:solidFill>
              </a:defRPr>
            </a:lvl2pPr>
            <a:lvl3pPr lvl="2" algn="ctr" rtl="0">
              <a:spcBef>
                <a:spcPts val="0"/>
              </a:spcBef>
              <a:spcAft>
                <a:spcPts val="0"/>
              </a:spcAft>
              <a:buClr>
                <a:schemeClr val="hlink"/>
              </a:buClr>
              <a:buSzPts val="1800"/>
              <a:buNone/>
              <a:defRPr sz="1800">
                <a:solidFill>
                  <a:schemeClr val="hlink"/>
                </a:solidFill>
              </a:defRPr>
            </a:lvl3pPr>
            <a:lvl4pPr lvl="3" algn="ctr" rtl="0">
              <a:spcBef>
                <a:spcPts val="0"/>
              </a:spcBef>
              <a:spcAft>
                <a:spcPts val="0"/>
              </a:spcAft>
              <a:buClr>
                <a:schemeClr val="hlink"/>
              </a:buClr>
              <a:buSzPts val="1800"/>
              <a:buNone/>
              <a:defRPr sz="1800">
                <a:solidFill>
                  <a:schemeClr val="hlink"/>
                </a:solidFill>
              </a:defRPr>
            </a:lvl4pPr>
            <a:lvl5pPr lvl="4" algn="ctr" rtl="0">
              <a:spcBef>
                <a:spcPts val="0"/>
              </a:spcBef>
              <a:spcAft>
                <a:spcPts val="0"/>
              </a:spcAft>
              <a:buClr>
                <a:schemeClr val="hlink"/>
              </a:buClr>
              <a:buSzPts val="1800"/>
              <a:buNone/>
              <a:defRPr sz="1800">
                <a:solidFill>
                  <a:schemeClr val="hlink"/>
                </a:solidFill>
              </a:defRPr>
            </a:lvl5pPr>
            <a:lvl6pPr lvl="5" algn="ctr" rtl="0">
              <a:spcBef>
                <a:spcPts val="0"/>
              </a:spcBef>
              <a:spcAft>
                <a:spcPts val="0"/>
              </a:spcAft>
              <a:buClr>
                <a:schemeClr val="hlink"/>
              </a:buClr>
              <a:buSzPts val="1800"/>
              <a:buNone/>
              <a:defRPr sz="1800">
                <a:solidFill>
                  <a:schemeClr val="hlink"/>
                </a:solidFill>
              </a:defRPr>
            </a:lvl6pPr>
            <a:lvl7pPr lvl="6" algn="ctr" rtl="0">
              <a:spcBef>
                <a:spcPts val="0"/>
              </a:spcBef>
              <a:spcAft>
                <a:spcPts val="0"/>
              </a:spcAft>
              <a:buClr>
                <a:schemeClr val="hlink"/>
              </a:buClr>
              <a:buSzPts val="1800"/>
              <a:buNone/>
              <a:defRPr sz="1800">
                <a:solidFill>
                  <a:schemeClr val="hlink"/>
                </a:solidFill>
              </a:defRPr>
            </a:lvl7pPr>
            <a:lvl8pPr lvl="7" algn="ctr" rtl="0">
              <a:spcBef>
                <a:spcPts val="0"/>
              </a:spcBef>
              <a:spcAft>
                <a:spcPts val="0"/>
              </a:spcAft>
              <a:buClr>
                <a:schemeClr val="hlink"/>
              </a:buClr>
              <a:buSzPts val="1800"/>
              <a:buNone/>
              <a:defRPr sz="1800">
                <a:solidFill>
                  <a:schemeClr val="hlink"/>
                </a:solidFill>
              </a:defRPr>
            </a:lvl8pPr>
            <a:lvl9pPr lvl="8" algn="ctr" rtl="0">
              <a:spcBef>
                <a:spcPts val="0"/>
              </a:spcBef>
              <a:spcAft>
                <a:spcPts val="0"/>
              </a:spcAft>
              <a:buClr>
                <a:schemeClr val="hlink"/>
              </a:buClr>
              <a:buSzPts val="1800"/>
              <a:buNone/>
              <a:defRPr sz="1800">
                <a:solidFill>
                  <a:schemeClr val="hlink"/>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_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4" name="Google Shape;64;p14"/>
          <p:cNvSpPr txBox="1">
            <a:spLocks noGrp="1"/>
          </p:cNvSpPr>
          <p:nvPr>
            <p:ph type="ctrTitle" idx="2"/>
          </p:nvPr>
        </p:nvSpPr>
        <p:spPr>
          <a:xfrm>
            <a:off x="-105929"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5" name="Google Shape;65;p14"/>
          <p:cNvSpPr txBox="1">
            <a:spLocks noGrp="1"/>
          </p:cNvSpPr>
          <p:nvPr>
            <p:ph type="subTitle" idx="1"/>
          </p:nvPr>
        </p:nvSpPr>
        <p:spPr>
          <a:xfrm>
            <a:off x="881451"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66" name="Google Shape;66;p14"/>
          <p:cNvSpPr txBox="1">
            <a:spLocks noGrp="1"/>
          </p:cNvSpPr>
          <p:nvPr>
            <p:ph type="title" idx="3" hasCustomPrompt="1"/>
          </p:nvPr>
        </p:nvSpPr>
        <p:spPr>
          <a:xfrm>
            <a:off x="1438867"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4"/>
          <p:cNvSpPr txBox="1">
            <a:spLocks noGrp="1"/>
          </p:cNvSpPr>
          <p:nvPr>
            <p:ph type="title" idx="4" hasCustomPrompt="1"/>
          </p:nvPr>
        </p:nvSpPr>
        <p:spPr>
          <a:xfrm>
            <a:off x="6705012"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title" idx="5" hasCustomPrompt="1"/>
          </p:nvPr>
        </p:nvSpPr>
        <p:spPr>
          <a:xfrm>
            <a:off x="4071940"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4"/>
          <p:cNvSpPr txBox="1">
            <a:spLocks noGrp="1"/>
          </p:cNvSpPr>
          <p:nvPr>
            <p:ph type="title" idx="6" hasCustomPrompt="1"/>
          </p:nvPr>
        </p:nvSpPr>
        <p:spPr>
          <a:xfrm>
            <a:off x="6646558"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4"/>
          <p:cNvSpPr txBox="1">
            <a:spLocks noGrp="1"/>
          </p:cNvSpPr>
          <p:nvPr>
            <p:ph type="title" idx="7" hasCustomPrompt="1"/>
          </p:nvPr>
        </p:nvSpPr>
        <p:spPr>
          <a:xfrm>
            <a:off x="4027183"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title" idx="8" hasCustomPrompt="1"/>
          </p:nvPr>
        </p:nvSpPr>
        <p:spPr>
          <a:xfrm>
            <a:off x="1407808"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4"/>
          <p:cNvSpPr txBox="1">
            <a:spLocks noGrp="1"/>
          </p:cNvSpPr>
          <p:nvPr>
            <p:ph type="ctrTitle" idx="9"/>
          </p:nvPr>
        </p:nvSpPr>
        <p:spPr>
          <a:xfrm>
            <a:off x="5182783"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3" name="Google Shape;73;p14"/>
          <p:cNvSpPr txBox="1">
            <a:spLocks noGrp="1"/>
          </p:cNvSpPr>
          <p:nvPr>
            <p:ph type="subTitle" idx="13"/>
          </p:nvPr>
        </p:nvSpPr>
        <p:spPr>
          <a:xfrm>
            <a:off x="6168975"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4" name="Google Shape;74;p14"/>
          <p:cNvSpPr txBox="1">
            <a:spLocks noGrp="1"/>
          </p:cNvSpPr>
          <p:nvPr>
            <p:ph type="ctrTitle" idx="14"/>
          </p:nvPr>
        </p:nvSpPr>
        <p:spPr>
          <a:xfrm>
            <a:off x="2538427"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5" name="Google Shape;75;p14"/>
          <p:cNvSpPr txBox="1">
            <a:spLocks noGrp="1"/>
          </p:cNvSpPr>
          <p:nvPr>
            <p:ph type="subTitle" idx="15"/>
          </p:nvPr>
        </p:nvSpPr>
        <p:spPr>
          <a:xfrm>
            <a:off x="3525224"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6" name="Google Shape;76;p14"/>
          <p:cNvSpPr txBox="1">
            <a:spLocks noGrp="1"/>
          </p:cNvSpPr>
          <p:nvPr>
            <p:ph type="ctrTitle" idx="16"/>
          </p:nvPr>
        </p:nvSpPr>
        <p:spPr>
          <a:xfrm>
            <a:off x="7259883"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7" name="Google Shape;77;p14"/>
          <p:cNvSpPr txBox="1">
            <a:spLocks noGrp="1"/>
          </p:cNvSpPr>
          <p:nvPr>
            <p:ph type="subTitle" idx="17"/>
          </p:nvPr>
        </p:nvSpPr>
        <p:spPr>
          <a:xfrm>
            <a:off x="7259876"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78" name="Google Shape;78;p14"/>
          <p:cNvSpPr txBox="1">
            <a:spLocks noGrp="1"/>
          </p:cNvSpPr>
          <p:nvPr>
            <p:ph type="ctrTitle" idx="18"/>
          </p:nvPr>
        </p:nvSpPr>
        <p:spPr>
          <a:xfrm>
            <a:off x="4645271"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9" name="Google Shape;79;p14"/>
          <p:cNvSpPr txBox="1">
            <a:spLocks noGrp="1"/>
          </p:cNvSpPr>
          <p:nvPr>
            <p:ph type="subTitle" idx="19"/>
          </p:nvPr>
        </p:nvSpPr>
        <p:spPr>
          <a:xfrm>
            <a:off x="4645274"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0" name="Google Shape;80;p14"/>
          <p:cNvSpPr txBox="1">
            <a:spLocks noGrp="1"/>
          </p:cNvSpPr>
          <p:nvPr>
            <p:ph type="ctrTitle" idx="20"/>
          </p:nvPr>
        </p:nvSpPr>
        <p:spPr>
          <a:xfrm>
            <a:off x="2030658"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1" name="Google Shape;81;p14"/>
          <p:cNvSpPr txBox="1">
            <a:spLocks noGrp="1"/>
          </p:cNvSpPr>
          <p:nvPr>
            <p:ph type="subTitle" idx="21"/>
          </p:nvPr>
        </p:nvSpPr>
        <p:spPr>
          <a:xfrm>
            <a:off x="2030650"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800"/>
              <a:buFont typeface="Exo 2"/>
              <a:buNone/>
              <a:defRPr sz="2800" b="1">
                <a:solidFill>
                  <a:schemeClr val="hlink"/>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7" r:id="rId7"/>
    <p:sldLayoutId id="2147483658" r:id="rId8"/>
    <p:sldLayoutId id="2147483660" r:id="rId9"/>
    <p:sldLayoutId id="2147483677" r:id="rId10"/>
    <p:sldLayoutId id="2147483681" r:id="rId11"/>
    <p:sldLayoutId id="2147483687" r:id="rId12"/>
    <p:sldLayoutId id="2147483688" r:id="rId13"/>
    <p:sldLayoutId id="214748369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www2.deloitte.com/content/dam/Deloitte/ca/Documents/insights-and-issues/ca-en-insights-issues-the-data-agenda.pdf" TargetMode="External"/><Relationship Id="rId2" Type="http://schemas.openxmlformats.org/officeDocument/2006/relationships/hyperlink" Target="https://www2.deloitte.com/us/en/pages/consulting/articles/state-of-women-in-ai-today.html" TargetMode="External"/><Relationship Id="rId1" Type="http://schemas.openxmlformats.org/officeDocument/2006/relationships/slideLayout" Target="../slideLayouts/slideLayout2.xml"/><Relationship Id="rId6" Type="http://schemas.openxmlformats.org/officeDocument/2006/relationships/hyperlink" Target="https://www.mckinsey.com/business-functions/mckinsey-digital/our-insights/breaking-through-data-architecture-gridlock-to-scale-ai" TargetMode="External"/><Relationship Id="rId5" Type="http://schemas.openxmlformats.org/officeDocument/2006/relationships/hyperlink" Target="https://techno-sapien.com/blog/decision-driven" TargetMode="External"/><Relationship Id="rId4" Type="http://schemas.openxmlformats.org/officeDocument/2006/relationships/hyperlink" Target="https://www2.deloitte.com/content/dam/Deloitte/us/Documents/about-deloitte/us-driving-business-value-with-ai-in-the-data-cloud.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5"/>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smtClean="0"/>
              <a:t>Unlock your </a:t>
            </a:r>
            <a:r>
              <a:rPr lang="en-US" smtClean="0"/>
              <a:t>Data Abilities</a:t>
            </a:r>
            <a:endParaRPr dirty="0"/>
          </a:p>
        </p:txBody>
      </p:sp>
      <p:sp>
        <p:nvSpPr>
          <p:cNvPr id="300" name="Google Shape;300;p55"/>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Key Takeaways to build successful AI and Data projects. </a:t>
            </a:r>
            <a:endParaRPr dirty="0"/>
          </a:p>
        </p:txBody>
      </p:sp>
      <p:cxnSp>
        <p:nvCxnSpPr>
          <p:cNvPr id="301" name="Google Shape;301;p55"/>
          <p:cNvCxnSpPr/>
          <p:nvPr/>
        </p:nvCxnSpPr>
        <p:spPr>
          <a:xfrm>
            <a:off x="6677025" y="3176000"/>
            <a:ext cx="2460000" cy="0"/>
          </a:xfrm>
          <a:prstGeom prst="straightConnector1">
            <a:avLst/>
          </a:prstGeom>
          <a:noFill/>
          <a:ln w="9525" cap="flat" cmpd="sng">
            <a:solidFill>
              <a:schemeClr val="hlink"/>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1200"/>
                                        <p:tgtEl>
                                          <p:spTgt spid="3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2"/>
          <p:cNvSpPr txBox="1">
            <a:spLocks noGrp="1"/>
          </p:cNvSpPr>
          <p:nvPr>
            <p:ph type="subTitle" idx="1"/>
          </p:nvPr>
        </p:nvSpPr>
        <p:spPr>
          <a:xfrm>
            <a:off x="2580225" y="2559547"/>
            <a:ext cx="3983400" cy="1070400"/>
          </a:xfrm>
          <a:prstGeom prst="rect">
            <a:avLst/>
          </a:prstGeom>
        </p:spPr>
        <p:txBody>
          <a:bodyPr spcFirstLastPara="1" wrap="square" lIns="91425" tIns="91425" rIns="91425" bIns="91425" anchor="t" anchorCtr="0">
            <a:noAutofit/>
          </a:bodyPr>
          <a:lstStyle/>
          <a:p>
            <a:pPr marL="0" lvl="0" indent="0"/>
            <a:r>
              <a:rPr lang="en-US" dirty="0" smtClean="0"/>
              <a:t>- Open doors to scalable AI.</a:t>
            </a:r>
            <a:endParaRPr dirty="0"/>
          </a:p>
        </p:txBody>
      </p:sp>
      <p:sp>
        <p:nvSpPr>
          <p:cNvPr id="419" name="Google Shape;419;p62"/>
          <p:cNvSpPr txBox="1">
            <a:spLocks noGrp="1"/>
          </p:cNvSpPr>
          <p:nvPr>
            <p:ph type="ctrTitle"/>
          </p:nvPr>
        </p:nvSpPr>
        <p:spPr>
          <a:xfrm>
            <a:off x="2349189" y="621820"/>
            <a:ext cx="423080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Build a Robust Data Architecture</a:t>
            </a:r>
            <a:endParaRPr dirty="0"/>
          </a:p>
        </p:txBody>
      </p:sp>
      <p:cxnSp>
        <p:nvCxnSpPr>
          <p:cNvPr id="420" name="Google Shape;420;p62"/>
          <p:cNvCxnSpPr/>
          <p:nvPr/>
        </p:nvCxnSpPr>
        <p:spPr>
          <a:xfrm>
            <a:off x="4569600" y="1494500"/>
            <a:ext cx="4574400" cy="0"/>
          </a:xfrm>
          <a:prstGeom prst="straightConnector1">
            <a:avLst/>
          </a:prstGeom>
          <a:noFill/>
          <a:ln w="9525" cap="flat" cmpd="sng">
            <a:solidFill>
              <a:schemeClr val="hlink"/>
            </a:solidFill>
            <a:prstDash val="solid"/>
            <a:round/>
            <a:headEnd type="none" w="med" len="med"/>
            <a:tailEnd type="none" w="med" len="med"/>
          </a:ln>
        </p:spPr>
      </p:cxnSp>
      <p:cxnSp>
        <p:nvCxnSpPr>
          <p:cNvPr id="421" name="Google Shape;421;p62"/>
          <p:cNvCxnSpPr/>
          <p:nvPr/>
        </p:nvCxnSpPr>
        <p:spPr>
          <a:xfrm>
            <a:off x="0" y="3568175"/>
            <a:ext cx="4574400" cy="0"/>
          </a:xfrm>
          <a:prstGeom prst="straightConnector1">
            <a:avLst/>
          </a:prstGeom>
          <a:noFill/>
          <a:ln w="9525" cap="flat" cmpd="sng">
            <a:solidFill>
              <a:schemeClr val="hlink"/>
            </a:solidFill>
            <a:prstDash val="solid"/>
            <a:round/>
            <a:headEnd type="none" w="med" len="med"/>
            <a:tailEnd type="none" w="med" len="med"/>
          </a:ln>
        </p:spPr>
      </p:cxnSp>
    </p:spTree>
    <p:extLst>
      <p:ext uri="{BB962C8B-B14F-4D97-AF65-F5344CB8AC3E}">
        <p14:creationId xmlns:p14="http://schemas.microsoft.com/office/powerpoint/2010/main" val="408035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1000"/>
                                        <p:tgtEl>
                                          <p:spTgt spid="4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10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82030" y="352850"/>
            <a:ext cx="7055004" cy="397999"/>
          </a:xfrm>
        </p:spPr>
        <p:txBody>
          <a:bodyPr/>
          <a:lstStyle/>
          <a:p>
            <a:r>
              <a:rPr lang="en-US" dirty="0" smtClean="0"/>
              <a:t>A Data Architecture that drives Innovation</a:t>
            </a:r>
            <a:endParaRPr lang="en-GB"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713571" y="959005"/>
            <a:ext cx="5991922" cy="3993952"/>
          </a:xfrm>
          <a:prstGeom prst="rect">
            <a:avLst/>
          </a:prstGeom>
        </p:spPr>
      </p:pic>
    </p:spTree>
    <p:extLst>
      <p:ext uri="{BB962C8B-B14F-4D97-AF65-F5344CB8AC3E}">
        <p14:creationId xmlns:p14="http://schemas.microsoft.com/office/powerpoint/2010/main" val="3639512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2"/>
          <p:cNvSpPr txBox="1">
            <a:spLocks noGrp="1"/>
          </p:cNvSpPr>
          <p:nvPr>
            <p:ph type="subTitle" idx="1"/>
          </p:nvPr>
        </p:nvSpPr>
        <p:spPr>
          <a:xfrm>
            <a:off x="2580225" y="2559547"/>
            <a:ext cx="3983400" cy="1070400"/>
          </a:xfrm>
          <a:prstGeom prst="rect">
            <a:avLst/>
          </a:prstGeom>
        </p:spPr>
        <p:txBody>
          <a:bodyPr spcFirstLastPara="1" wrap="square" lIns="91425" tIns="91425" rIns="91425" bIns="91425" anchor="t" anchorCtr="0">
            <a:noAutofit/>
          </a:bodyPr>
          <a:lstStyle/>
          <a:p>
            <a:pPr marL="0" lvl="0" indent="0"/>
            <a:r>
              <a:rPr lang="en-US" dirty="0" smtClean="0"/>
              <a:t>- Beyond Technical Data Quality.</a:t>
            </a:r>
            <a:endParaRPr dirty="0"/>
          </a:p>
        </p:txBody>
      </p:sp>
      <p:sp>
        <p:nvSpPr>
          <p:cNvPr id="419" name="Google Shape;419;p62"/>
          <p:cNvSpPr txBox="1">
            <a:spLocks noGrp="1"/>
          </p:cNvSpPr>
          <p:nvPr>
            <p:ph type="ctrTitle"/>
          </p:nvPr>
        </p:nvSpPr>
        <p:spPr>
          <a:xfrm>
            <a:off x="2349189" y="621820"/>
            <a:ext cx="423080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Monitor your Data Quality</a:t>
            </a:r>
            <a:endParaRPr dirty="0"/>
          </a:p>
        </p:txBody>
      </p:sp>
      <p:cxnSp>
        <p:nvCxnSpPr>
          <p:cNvPr id="420" name="Google Shape;420;p62"/>
          <p:cNvCxnSpPr/>
          <p:nvPr/>
        </p:nvCxnSpPr>
        <p:spPr>
          <a:xfrm>
            <a:off x="4569600" y="1494500"/>
            <a:ext cx="4574400" cy="0"/>
          </a:xfrm>
          <a:prstGeom prst="straightConnector1">
            <a:avLst/>
          </a:prstGeom>
          <a:noFill/>
          <a:ln w="9525" cap="flat" cmpd="sng">
            <a:solidFill>
              <a:schemeClr val="hlink"/>
            </a:solidFill>
            <a:prstDash val="solid"/>
            <a:round/>
            <a:headEnd type="none" w="med" len="med"/>
            <a:tailEnd type="none" w="med" len="med"/>
          </a:ln>
        </p:spPr>
      </p:cxnSp>
      <p:cxnSp>
        <p:nvCxnSpPr>
          <p:cNvPr id="421" name="Google Shape;421;p62"/>
          <p:cNvCxnSpPr/>
          <p:nvPr/>
        </p:nvCxnSpPr>
        <p:spPr>
          <a:xfrm>
            <a:off x="0" y="3568175"/>
            <a:ext cx="4574400" cy="0"/>
          </a:xfrm>
          <a:prstGeom prst="straightConnector1">
            <a:avLst/>
          </a:prstGeom>
          <a:noFill/>
          <a:ln w="9525" cap="flat" cmpd="sng">
            <a:solidFill>
              <a:schemeClr val="hlink"/>
            </a:solidFill>
            <a:prstDash val="solid"/>
            <a:round/>
            <a:headEnd type="none" w="med" len="med"/>
            <a:tailEnd type="none" w="med" len="med"/>
          </a:ln>
        </p:spPr>
      </p:cxnSp>
    </p:spTree>
    <p:extLst>
      <p:ext uri="{BB962C8B-B14F-4D97-AF65-F5344CB8AC3E}">
        <p14:creationId xmlns:p14="http://schemas.microsoft.com/office/powerpoint/2010/main" val="419511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1000"/>
                                        <p:tgtEl>
                                          <p:spTgt spid="4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10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9"/>
          <p:cNvSpPr txBox="1">
            <a:spLocks noGrp="1"/>
          </p:cNvSpPr>
          <p:nvPr>
            <p:ph type="subTitle" idx="1"/>
          </p:nvPr>
        </p:nvSpPr>
        <p:spPr>
          <a:xfrm>
            <a:off x="1608138" y="2212000"/>
            <a:ext cx="2157300" cy="1003200"/>
          </a:xfrm>
          <a:prstGeom prst="rect">
            <a:avLst/>
          </a:prstGeom>
        </p:spPr>
        <p:txBody>
          <a:bodyPr spcFirstLastPara="1" wrap="square" lIns="91425" tIns="91425" rIns="91425" bIns="91425" anchor="t" anchorCtr="0">
            <a:noAutofit/>
          </a:bodyPr>
          <a:lstStyle/>
          <a:p>
            <a:pPr marL="0" lvl="0" indent="0"/>
            <a:r>
              <a:rPr lang="en-US" dirty="0"/>
              <a:t>A</a:t>
            </a:r>
            <a:r>
              <a:rPr lang="en-US" dirty="0" smtClean="0"/>
              <a:t>utomate </a:t>
            </a:r>
            <a:r>
              <a:rPr lang="en-US" dirty="0"/>
              <a:t>the decisions that </a:t>
            </a:r>
            <a:r>
              <a:rPr lang="en-US" dirty="0" smtClean="0"/>
              <a:t>business </a:t>
            </a:r>
            <a:r>
              <a:rPr lang="en-US" dirty="0"/>
              <a:t>makes in its day-to-day </a:t>
            </a:r>
            <a:r>
              <a:rPr lang="en-US" dirty="0" smtClean="0"/>
              <a:t>operations.</a:t>
            </a:r>
            <a:endParaRPr dirty="0"/>
          </a:p>
        </p:txBody>
      </p:sp>
      <p:sp>
        <p:nvSpPr>
          <p:cNvPr id="760" name="Google Shape;760;p7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Business Data Quality</a:t>
            </a:r>
            <a:endParaRPr dirty="0"/>
          </a:p>
        </p:txBody>
      </p:sp>
      <p:sp>
        <p:nvSpPr>
          <p:cNvPr id="761" name="Google Shape;761;p79"/>
          <p:cNvSpPr txBox="1">
            <a:spLocks noGrp="1"/>
          </p:cNvSpPr>
          <p:nvPr>
            <p:ph type="ctrTitle" idx="2"/>
          </p:nvPr>
        </p:nvSpPr>
        <p:spPr>
          <a:xfrm>
            <a:off x="1608138" y="1837050"/>
            <a:ext cx="1529074"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Automation</a:t>
            </a:r>
            <a:endParaRPr dirty="0"/>
          </a:p>
        </p:txBody>
      </p:sp>
      <p:sp>
        <p:nvSpPr>
          <p:cNvPr id="762" name="Google Shape;762;p79"/>
          <p:cNvSpPr txBox="1">
            <a:spLocks noGrp="1"/>
          </p:cNvSpPr>
          <p:nvPr>
            <p:ph type="ctrTitle" idx="3"/>
          </p:nvPr>
        </p:nvSpPr>
        <p:spPr>
          <a:xfrm>
            <a:off x="5633758" y="3495402"/>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smtClean="0"/>
              <a:t>Audit</a:t>
            </a:r>
            <a:endParaRPr dirty="0"/>
          </a:p>
        </p:txBody>
      </p:sp>
      <p:sp>
        <p:nvSpPr>
          <p:cNvPr id="763" name="Google Shape;763;p79"/>
          <p:cNvSpPr txBox="1">
            <a:spLocks noGrp="1"/>
          </p:cNvSpPr>
          <p:nvPr>
            <p:ph type="subTitle" idx="4"/>
          </p:nvPr>
        </p:nvSpPr>
        <p:spPr>
          <a:xfrm>
            <a:off x="5256958" y="2509707"/>
            <a:ext cx="2563764" cy="1003200"/>
          </a:xfrm>
          <a:prstGeom prst="rect">
            <a:avLst/>
          </a:prstGeom>
        </p:spPr>
        <p:txBody>
          <a:bodyPr spcFirstLastPara="1" wrap="square" lIns="91425" tIns="91425" rIns="91425" bIns="91425" anchor="t" anchorCtr="0">
            <a:noAutofit/>
          </a:bodyPr>
          <a:lstStyle/>
          <a:p>
            <a:pPr marL="0" lvl="0" indent="0"/>
            <a:r>
              <a:rPr lang="en-US" dirty="0"/>
              <a:t>A</a:t>
            </a:r>
            <a:r>
              <a:rPr lang="en-US" dirty="0" smtClean="0"/>
              <a:t>udit </a:t>
            </a:r>
            <a:r>
              <a:rPr lang="en-US" dirty="0"/>
              <a:t>data produced by existing processes for compliance with external regulation as well as internal business policies and </a:t>
            </a:r>
            <a:r>
              <a:rPr lang="en-US" dirty="0" smtClean="0"/>
              <a:t>goals.</a:t>
            </a:r>
            <a:endParaRPr dirty="0"/>
          </a:p>
        </p:txBody>
      </p:sp>
      <p:cxnSp>
        <p:nvCxnSpPr>
          <p:cNvPr id="764" name="Google Shape;764;p79"/>
          <p:cNvCxnSpPr/>
          <p:nvPr/>
        </p:nvCxnSpPr>
        <p:spPr>
          <a:xfrm rot="10800000">
            <a:off x="4570463" y="2339475"/>
            <a:ext cx="4583100" cy="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79"/>
          <p:cNvCxnSpPr/>
          <p:nvPr/>
        </p:nvCxnSpPr>
        <p:spPr>
          <a:xfrm rot="10800000">
            <a:off x="-9562" y="3395625"/>
            <a:ext cx="4581600" cy="0"/>
          </a:xfrm>
          <a:prstGeom prst="straightConnector1">
            <a:avLst/>
          </a:prstGeom>
          <a:noFill/>
          <a:ln w="9525" cap="flat" cmpd="sng">
            <a:solidFill>
              <a:schemeClr val="dk2"/>
            </a:solidFill>
            <a:prstDash val="solid"/>
            <a:round/>
            <a:headEnd type="none" w="med" len="med"/>
            <a:tailEnd type="none" w="med" len="med"/>
          </a:ln>
        </p:spPr>
      </p:cxnSp>
      <p:grpSp>
        <p:nvGrpSpPr>
          <p:cNvPr id="766" name="Google Shape;766;p79"/>
          <p:cNvGrpSpPr/>
          <p:nvPr/>
        </p:nvGrpSpPr>
        <p:grpSpPr>
          <a:xfrm>
            <a:off x="1712951" y="1135200"/>
            <a:ext cx="644700" cy="644700"/>
            <a:chOff x="1741988" y="1135200"/>
            <a:chExt cx="644700" cy="644700"/>
          </a:xfrm>
        </p:grpSpPr>
        <p:sp>
          <p:nvSpPr>
            <p:cNvPr id="767" name="Google Shape;767;p79"/>
            <p:cNvSpPr/>
            <p:nvPr/>
          </p:nvSpPr>
          <p:spPr>
            <a:xfrm>
              <a:off x="1741988" y="1135200"/>
              <a:ext cx="644700" cy="644700"/>
            </a:xfrm>
            <a:prstGeom prst="snip2DiagRect">
              <a:avLst>
                <a:gd name="adj1" fmla="val 0"/>
                <a:gd name="adj2" fmla="val 16667"/>
              </a:avLst>
            </a:pr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9"/>
            <p:cNvSpPr/>
            <p:nvPr/>
          </p:nvSpPr>
          <p:spPr>
            <a:xfrm>
              <a:off x="1888777" y="1281952"/>
              <a:ext cx="351155" cy="351183"/>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 name="Google Shape;770;p79"/>
          <p:cNvSpPr/>
          <p:nvPr/>
        </p:nvSpPr>
        <p:spPr>
          <a:xfrm>
            <a:off x="6674346" y="3956834"/>
            <a:ext cx="644700" cy="644700"/>
          </a:xfrm>
          <a:prstGeom prst="snip2DiagRect">
            <a:avLst>
              <a:gd name="adj1" fmla="val 0"/>
              <a:gd name="adj2" fmla="val 16667"/>
            </a:avLst>
          </a:pr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638;p129"/>
          <p:cNvGrpSpPr/>
          <p:nvPr/>
        </p:nvGrpSpPr>
        <p:grpSpPr>
          <a:xfrm>
            <a:off x="6862013" y="4104159"/>
            <a:ext cx="352886" cy="350049"/>
            <a:chOff x="946175" y="3253275"/>
            <a:chExt cx="298550" cy="296150"/>
          </a:xfrm>
          <a:solidFill>
            <a:schemeClr val="bg1"/>
          </a:solidFill>
        </p:grpSpPr>
        <p:sp>
          <p:nvSpPr>
            <p:cNvPr id="20" name="Google Shape;7639;p12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40;p12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41;p12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42;p12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43;p12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65"/>
                                        </p:tgtEl>
                                        <p:attrNameLst>
                                          <p:attrName>style.visibility</p:attrName>
                                        </p:attrNameLst>
                                      </p:cBhvr>
                                      <p:to>
                                        <p:strVal val="visible"/>
                                      </p:to>
                                    </p:set>
                                    <p:anim calcmode="lin" valueType="num">
                                      <p:cBhvr additive="base">
                                        <p:cTn id="7" dur="1000"/>
                                        <p:tgtEl>
                                          <p:spTgt spid="76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764"/>
                                        </p:tgtEl>
                                        <p:attrNameLst>
                                          <p:attrName>style.visibility</p:attrName>
                                        </p:attrNameLst>
                                      </p:cBhvr>
                                      <p:to>
                                        <p:strVal val="visible"/>
                                      </p:to>
                                    </p:set>
                                    <p:anim calcmode="lin" valueType="num">
                                      <p:cBhvr additive="base">
                                        <p:cTn id="10" dur="1000"/>
                                        <p:tgtEl>
                                          <p:spTgt spid="7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2"/>
          <p:cNvSpPr txBox="1">
            <a:spLocks noGrp="1"/>
          </p:cNvSpPr>
          <p:nvPr>
            <p:ph type="subTitle" idx="1"/>
          </p:nvPr>
        </p:nvSpPr>
        <p:spPr>
          <a:xfrm>
            <a:off x="2580225" y="2559547"/>
            <a:ext cx="3983400" cy="1070400"/>
          </a:xfrm>
          <a:prstGeom prst="rect">
            <a:avLst/>
          </a:prstGeom>
        </p:spPr>
        <p:txBody>
          <a:bodyPr spcFirstLastPara="1" wrap="square" lIns="91425" tIns="91425" rIns="91425" bIns="91425" anchor="t" anchorCtr="0">
            <a:noAutofit/>
          </a:bodyPr>
          <a:lstStyle/>
          <a:p>
            <a:pPr marL="0" lvl="0" indent="0"/>
            <a:r>
              <a:rPr lang="en-US" dirty="0" smtClean="0"/>
              <a:t>- And listen carefully.</a:t>
            </a:r>
            <a:endParaRPr dirty="0"/>
          </a:p>
        </p:txBody>
      </p:sp>
      <p:sp>
        <p:nvSpPr>
          <p:cNvPr id="419" name="Google Shape;419;p62"/>
          <p:cNvSpPr txBox="1">
            <a:spLocks noGrp="1"/>
          </p:cNvSpPr>
          <p:nvPr>
            <p:ph type="ctrTitle"/>
          </p:nvPr>
        </p:nvSpPr>
        <p:spPr>
          <a:xfrm>
            <a:off x="2349189" y="621820"/>
            <a:ext cx="423080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Let your Data Speak !</a:t>
            </a:r>
            <a:endParaRPr dirty="0"/>
          </a:p>
        </p:txBody>
      </p:sp>
      <p:cxnSp>
        <p:nvCxnSpPr>
          <p:cNvPr id="420" name="Google Shape;420;p62"/>
          <p:cNvCxnSpPr/>
          <p:nvPr/>
        </p:nvCxnSpPr>
        <p:spPr>
          <a:xfrm>
            <a:off x="4569600" y="1494500"/>
            <a:ext cx="4574400" cy="0"/>
          </a:xfrm>
          <a:prstGeom prst="straightConnector1">
            <a:avLst/>
          </a:prstGeom>
          <a:noFill/>
          <a:ln w="9525" cap="flat" cmpd="sng">
            <a:solidFill>
              <a:schemeClr val="hlink"/>
            </a:solidFill>
            <a:prstDash val="solid"/>
            <a:round/>
            <a:headEnd type="none" w="med" len="med"/>
            <a:tailEnd type="none" w="med" len="med"/>
          </a:ln>
        </p:spPr>
      </p:cxnSp>
      <p:cxnSp>
        <p:nvCxnSpPr>
          <p:cNvPr id="421" name="Google Shape;421;p62"/>
          <p:cNvCxnSpPr/>
          <p:nvPr/>
        </p:nvCxnSpPr>
        <p:spPr>
          <a:xfrm>
            <a:off x="0" y="3568175"/>
            <a:ext cx="4574400" cy="0"/>
          </a:xfrm>
          <a:prstGeom prst="straightConnector1">
            <a:avLst/>
          </a:prstGeom>
          <a:noFill/>
          <a:ln w="9525" cap="flat" cmpd="sng">
            <a:solidFill>
              <a:schemeClr val="hlink"/>
            </a:solidFill>
            <a:prstDash val="solid"/>
            <a:round/>
            <a:headEnd type="none" w="med" len="med"/>
            <a:tailEnd type="none" w="med" len="med"/>
          </a:ln>
        </p:spPr>
      </p:cxnSp>
    </p:spTree>
    <p:extLst>
      <p:ext uri="{BB962C8B-B14F-4D97-AF65-F5344CB8AC3E}">
        <p14:creationId xmlns:p14="http://schemas.microsoft.com/office/powerpoint/2010/main" val="273443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1000"/>
                                        <p:tgtEl>
                                          <p:spTgt spid="4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10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1"/>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The DEPTH</a:t>
            </a:r>
            <a:endParaRPr dirty="0"/>
          </a:p>
        </p:txBody>
      </p:sp>
      <p:sp>
        <p:nvSpPr>
          <p:cNvPr id="606" name="Google Shape;606;p71"/>
          <p:cNvSpPr txBox="1">
            <a:spLocks noGrp="1"/>
          </p:cNvSpPr>
          <p:nvPr>
            <p:ph type="subTitle" idx="1"/>
          </p:nvPr>
        </p:nvSpPr>
        <p:spPr>
          <a:xfrm>
            <a:off x="609601" y="2810107"/>
            <a:ext cx="3491124" cy="2043295"/>
          </a:xfrm>
          <a:prstGeom prst="rect">
            <a:avLst/>
          </a:prstGeom>
        </p:spPr>
        <p:txBody>
          <a:bodyPr spcFirstLastPara="1" wrap="square" lIns="91425" tIns="91425" rIns="91425" bIns="91425" anchor="t" anchorCtr="0">
            <a:noAutofit/>
          </a:bodyPr>
          <a:lstStyle/>
          <a:p>
            <a:pPr marL="0" lvl="0" indent="0" algn="l"/>
            <a:r>
              <a:rPr lang="en-US" sz="1800" dirty="0"/>
              <a:t>“A picture can be worth a </a:t>
            </a:r>
            <a:r>
              <a:rPr lang="en-US" sz="1800" dirty="0" smtClean="0"/>
              <a:t>thousand </a:t>
            </a:r>
            <a:r>
              <a:rPr lang="en-US" sz="1800" dirty="0"/>
              <a:t>clicks.”</a:t>
            </a:r>
          </a:p>
        </p:txBody>
      </p:sp>
      <p:cxnSp>
        <p:nvCxnSpPr>
          <p:cNvPr id="608" name="Google Shape;608;p71"/>
          <p:cNvCxnSpPr/>
          <p:nvPr/>
        </p:nvCxnSpPr>
        <p:spPr>
          <a:xfrm>
            <a:off x="3957600" y="3045275"/>
            <a:ext cx="1368000" cy="0"/>
          </a:xfrm>
          <a:prstGeom prst="straightConnector1">
            <a:avLst/>
          </a:prstGeom>
          <a:noFill/>
          <a:ln w="9525" cap="flat" cmpd="sng">
            <a:solidFill>
              <a:schemeClr val="hlink"/>
            </a:solidFill>
            <a:prstDash val="solid"/>
            <a:round/>
            <a:headEnd type="none" w="med" len="med"/>
            <a:tailEnd type="none" w="med" len="med"/>
          </a:ln>
        </p:spPr>
      </p:cxnSp>
      <p:pic>
        <p:nvPicPr>
          <p:cNvPr id="609" name="Google Shape;609;p71"/>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2"/>
          <p:cNvSpPr txBox="1">
            <a:spLocks noGrp="1"/>
          </p:cNvSpPr>
          <p:nvPr>
            <p:ph type="subTitle" idx="1"/>
          </p:nvPr>
        </p:nvSpPr>
        <p:spPr>
          <a:xfrm>
            <a:off x="2580225" y="2559547"/>
            <a:ext cx="3983400" cy="1070400"/>
          </a:xfrm>
          <a:prstGeom prst="rect">
            <a:avLst/>
          </a:prstGeom>
        </p:spPr>
        <p:txBody>
          <a:bodyPr spcFirstLastPara="1" wrap="square" lIns="91425" tIns="91425" rIns="91425" bIns="91425" anchor="t" anchorCtr="0">
            <a:noAutofit/>
          </a:bodyPr>
          <a:lstStyle/>
          <a:p>
            <a:pPr marL="0" lvl="0" indent="0"/>
            <a:r>
              <a:rPr lang="en-US" dirty="0" smtClean="0"/>
              <a:t>- And scale.</a:t>
            </a:r>
            <a:endParaRPr dirty="0"/>
          </a:p>
        </p:txBody>
      </p:sp>
      <p:sp>
        <p:nvSpPr>
          <p:cNvPr id="419" name="Google Shape;419;p62"/>
          <p:cNvSpPr txBox="1">
            <a:spLocks noGrp="1"/>
          </p:cNvSpPr>
          <p:nvPr>
            <p:ph type="ctrTitle"/>
          </p:nvPr>
        </p:nvSpPr>
        <p:spPr>
          <a:xfrm>
            <a:off x="2349189" y="621820"/>
            <a:ext cx="423080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Build your MVP</a:t>
            </a:r>
            <a:endParaRPr dirty="0"/>
          </a:p>
        </p:txBody>
      </p:sp>
      <p:cxnSp>
        <p:nvCxnSpPr>
          <p:cNvPr id="420" name="Google Shape;420;p62"/>
          <p:cNvCxnSpPr/>
          <p:nvPr/>
        </p:nvCxnSpPr>
        <p:spPr>
          <a:xfrm>
            <a:off x="4569600" y="1494500"/>
            <a:ext cx="4574400" cy="0"/>
          </a:xfrm>
          <a:prstGeom prst="straightConnector1">
            <a:avLst/>
          </a:prstGeom>
          <a:noFill/>
          <a:ln w="9525" cap="flat" cmpd="sng">
            <a:solidFill>
              <a:schemeClr val="hlink"/>
            </a:solidFill>
            <a:prstDash val="solid"/>
            <a:round/>
            <a:headEnd type="none" w="med" len="med"/>
            <a:tailEnd type="none" w="med" len="med"/>
          </a:ln>
        </p:spPr>
      </p:cxnSp>
      <p:cxnSp>
        <p:nvCxnSpPr>
          <p:cNvPr id="421" name="Google Shape;421;p62"/>
          <p:cNvCxnSpPr/>
          <p:nvPr/>
        </p:nvCxnSpPr>
        <p:spPr>
          <a:xfrm>
            <a:off x="0" y="3568175"/>
            <a:ext cx="4574400" cy="0"/>
          </a:xfrm>
          <a:prstGeom prst="straightConnector1">
            <a:avLst/>
          </a:prstGeom>
          <a:noFill/>
          <a:ln w="9525" cap="flat" cmpd="sng">
            <a:solidFill>
              <a:schemeClr val="hlink"/>
            </a:solidFill>
            <a:prstDash val="solid"/>
            <a:round/>
            <a:headEnd type="none" w="med" len="med"/>
            <a:tailEnd type="none" w="med" len="med"/>
          </a:ln>
        </p:spPr>
      </p:cxnSp>
    </p:spTree>
    <p:extLst>
      <p:ext uri="{BB962C8B-B14F-4D97-AF65-F5344CB8AC3E}">
        <p14:creationId xmlns:p14="http://schemas.microsoft.com/office/powerpoint/2010/main" val="269541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1000"/>
                                        <p:tgtEl>
                                          <p:spTgt spid="4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10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6761" y="983229"/>
            <a:ext cx="5705242" cy="3963902"/>
          </a:xfrm>
          <a:prstGeom prst="rect">
            <a:avLst/>
          </a:prstGeom>
        </p:spPr>
      </p:pic>
      <p:sp>
        <p:nvSpPr>
          <p:cNvPr id="3" name="Title 2"/>
          <p:cNvSpPr>
            <a:spLocks noGrp="1"/>
          </p:cNvSpPr>
          <p:nvPr>
            <p:ph type="ctrTitle"/>
          </p:nvPr>
        </p:nvSpPr>
        <p:spPr>
          <a:xfrm>
            <a:off x="1964851" y="352850"/>
            <a:ext cx="5214300" cy="524379"/>
          </a:xfrm>
        </p:spPr>
        <p:txBody>
          <a:bodyPr/>
          <a:lstStyle/>
          <a:p>
            <a:r>
              <a:rPr lang="en-US" dirty="0" smtClean="0"/>
              <a:t>Achieve results faster!</a:t>
            </a:r>
            <a:endParaRPr lang="en-GB" dirty="0"/>
          </a:p>
        </p:txBody>
      </p:sp>
    </p:spTree>
    <p:extLst>
      <p:ext uri="{BB962C8B-B14F-4D97-AF65-F5344CB8AC3E}">
        <p14:creationId xmlns:p14="http://schemas.microsoft.com/office/powerpoint/2010/main" val="3658636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2"/>
          <p:cNvSpPr txBox="1">
            <a:spLocks noGrp="1"/>
          </p:cNvSpPr>
          <p:nvPr>
            <p:ph type="subTitle" idx="1"/>
          </p:nvPr>
        </p:nvSpPr>
        <p:spPr>
          <a:xfrm>
            <a:off x="2580225" y="2559547"/>
            <a:ext cx="3983400" cy="1070400"/>
          </a:xfrm>
          <a:prstGeom prst="rect">
            <a:avLst/>
          </a:prstGeom>
        </p:spPr>
        <p:txBody>
          <a:bodyPr spcFirstLastPara="1" wrap="square" lIns="91425" tIns="91425" rIns="91425" bIns="91425" anchor="t" anchorCtr="0">
            <a:noAutofit/>
          </a:bodyPr>
          <a:lstStyle/>
          <a:p>
            <a:pPr marL="0" lvl="0" indent="0"/>
            <a:r>
              <a:rPr lang="en-US" dirty="0" smtClean="0"/>
              <a:t>- Diverse backgrounds, no </a:t>
            </a:r>
            <a:r>
              <a:rPr lang="en-US" dirty="0" err="1" smtClean="0"/>
              <a:t>siloed</a:t>
            </a:r>
            <a:r>
              <a:rPr lang="en-US" dirty="0" smtClean="0"/>
              <a:t> teams.</a:t>
            </a:r>
            <a:endParaRPr dirty="0"/>
          </a:p>
        </p:txBody>
      </p:sp>
      <p:sp>
        <p:nvSpPr>
          <p:cNvPr id="419" name="Google Shape;419;p62"/>
          <p:cNvSpPr txBox="1">
            <a:spLocks noGrp="1"/>
          </p:cNvSpPr>
          <p:nvPr>
            <p:ph type="ctrTitle"/>
          </p:nvPr>
        </p:nvSpPr>
        <p:spPr>
          <a:xfrm>
            <a:off x="2349189" y="621820"/>
            <a:ext cx="423080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Success = Team Sport</a:t>
            </a:r>
            <a:endParaRPr dirty="0"/>
          </a:p>
        </p:txBody>
      </p:sp>
      <p:cxnSp>
        <p:nvCxnSpPr>
          <p:cNvPr id="420" name="Google Shape;420;p62"/>
          <p:cNvCxnSpPr/>
          <p:nvPr/>
        </p:nvCxnSpPr>
        <p:spPr>
          <a:xfrm>
            <a:off x="4569600" y="1494500"/>
            <a:ext cx="4574400" cy="0"/>
          </a:xfrm>
          <a:prstGeom prst="straightConnector1">
            <a:avLst/>
          </a:prstGeom>
          <a:noFill/>
          <a:ln w="9525" cap="flat" cmpd="sng">
            <a:solidFill>
              <a:schemeClr val="hlink"/>
            </a:solidFill>
            <a:prstDash val="solid"/>
            <a:round/>
            <a:headEnd type="none" w="med" len="med"/>
            <a:tailEnd type="none" w="med" len="med"/>
          </a:ln>
        </p:spPr>
      </p:cxnSp>
      <p:cxnSp>
        <p:nvCxnSpPr>
          <p:cNvPr id="421" name="Google Shape;421;p62"/>
          <p:cNvCxnSpPr/>
          <p:nvPr/>
        </p:nvCxnSpPr>
        <p:spPr>
          <a:xfrm>
            <a:off x="0" y="3568175"/>
            <a:ext cx="4574400" cy="0"/>
          </a:xfrm>
          <a:prstGeom prst="straightConnector1">
            <a:avLst/>
          </a:prstGeom>
          <a:noFill/>
          <a:ln w="9525" cap="flat" cmpd="sng">
            <a:solidFill>
              <a:schemeClr val="hlink"/>
            </a:solidFill>
            <a:prstDash val="solid"/>
            <a:round/>
            <a:headEnd type="none" w="med" len="med"/>
            <a:tailEnd type="none" w="med" len="med"/>
          </a:ln>
        </p:spPr>
      </p:cxnSp>
    </p:spTree>
    <p:extLst>
      <p:ext uri="{BB962C8B-B14F-4D97-AF65-F5344CB8AC3E}">
        <p14:creationId xmlns:p14="http://schemas.microsoft.com/office/powerpoint/2010/main" val="175997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1000"/>
                                        <p:tgtEl>
                                          <p:spTgt spid="4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10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86"/>
          <p:cNvSpPr/>
          <p:nvPr/>
        </p:nvSpPr>
        <p:spPr>
          <a:xfrm rot="-5400000" flipH="1">
            <a:off x="5399608" y="1821475"/>
            <a:ext cx="1975500" cy="2628900"/>
          </a:xfrm>
          <a:prstGeom prst="snip1Rect">
            <a:avLst>
              <a:gd name="adj" fmla="val 16667"/>
            </a:avLst>
          </a:pr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86"/>
          <p:cNvCxnSpPr/>
          <p:nvPr/>
        </p:nvCxnSpPr>
        <p:spPr>
          <a:xfrm rot="10800000">
            <a:off x="6682358" y="2949500"/>
            <a:ext cx="2589600" cy="0"/>
          </a:xfrm>
          <a:prstGeom prst="straightConnector1">
            <a:avLst/>
          </a:prstGeom>
          <a:noFill/>
          <a:ln w="9525" cap="flat" cmpd="sng">
            <a:solidFill>
              <a:schemeClr val="hlink"/>
            </a:solidFill>
            <a:prstDash val="solid"/>
            <a:round/>
            <a:headEnd type="none" w="med" len="med"/>
            <a:tailEnd type="none" w="med" len="med"/>
          </a:ln>
        </p:spPr>
      </p:cxnSp>
      <p:sp>
        <p:nvSpPr>
          <p:cNvPr id="1001" name="Google Shape;1001;p86"/>
          <p:cNvSpPr/>
          <p:nvPr/>
        </p:nvSpPr>
        <p:spPr>
          <a:xfrm rot="5400000">
            <a:off x="1759800" y="1039900"/>
            <a:ext cx="1975500" cy="2631000"/>
          </a:xfrm>
          <a:prstGeom prst="snip1Rect">
            <a:avLst>
              <a:gd name="adj" fmla="val 16667"/>
            </a:avLst>
          </a:pr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86"/>
          <p:cNvCxnSpPr/>
          <p:nvPr/>
        </p:nvCxnSpPr>
        <p:spPr>
          <a:xfrm rot="10800000">
            <a:off x="-21400" y="2148175"/>
            <a:ext cx="2441100" cy="0"/>
          </a:xfrm>
          <a:prstGeom prst="straightConnector1">
            <a:avLst/>
          </a:prstGeom>
          <a:noFill/>
          <a:ln w="9525" cap="flat" cmpd="sng">
            <a:solidFill>
              <a:schemeClr val="hlink"/>
            </a:solidFill>
            <a:prstDash val="solid"/>
            <a:round/>
            <a:headEnd type="none" w="med" len="med"/>
            <a:tailEnd type="none" w="med" len="med"/>
          </a:ln>
        </p:spPr>
      </p:cxnSp>
      <p:sp>
        <p:nvSpPr>
          <p:cNvPr id="1003" name="Google Shape;1003;p8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 diverse team for the win!</a:t>
            </a:r>
            <a:endParaRPr dirty="0"/>
          </a:p>
        </p:txBody>
      </p:sp>
      <p:sp>
        <p:nvSpPr>
          <p:cNvPr id="1005" name="Google Shape;1005;p86"/>
          <p:cNvSpPr txBox="1">
            <a:spLocks noGrp="1"/>
          </p:cNvSpPr>
          <p:nvPr>
            <p:ph type="subTitle" idx="1"/>
          </p:nvPr>
        </p:nvSpPr>
        <p:spPr>
          <a:xfrm>
            <a:off x="1432049" y="1367650"/>
            <a:ext cx="2560087" cy="1680350"/>
          </a:xfrm>
          <a:prstGeom prst="rect">
            <a:avLst/>
          </a:prstGeom>
        </p:spPr>
        <p:txBody>
          <a:bodyPr spcFirstLastPara="1" wrap="square" lIns="91425" tIns="91425" rIns="91425" bIns="91425" anchor="t" anchorCtr="0">
            <a:noAutofit/>
          </a:bodyPr>
          <a:lstStyle/>
          <a:p>
            <a:pPr marL="0" lvl="0" indent="0"/>
            <a:r>
              <a:rPr lang="en-US" dirty="0" smtClean="0">
                <a:solidFill>
                  <a:schemeClr val="bg1"/>
                </a:solidFill>
              </a:rPr>
              <a:t>Two thirds </a:t>
            </a:r>
            <a:r>
              <a:rPr lang="en-US" dirty="0">
                <a:solidFill>
                  <a:schemeClr val="bg1"/>
                </a:solidFill>
              </a:rPr>
              <a:t>of organizations rely on a select group of employees who have been trained on analytics or data science, versus 27 percent who say that all employees are trained </a:t>
            </a:r>
            <a:r>
              <a:rPr lang="en-US" dirty="0" smtClean="0">
                <a:solidFill>
                  <a:schemeClr val="bg1"/>
                </a:solidFill>
              </a:rPr>
              <a:t>or </a:t>
            </a:r>
            <a:r>
              <a:rPr lang="en-US" dirty="0">
                <a:solidFill>
                  <a:schemeClr val="bg1"/>
                </a:solidFill>
              </a:rPr>
              <a:t>the small minority that trains no </a:t>
            </a:r>
            <a:r>
              <a:rPr lang="en-US" dirty="0" smtClean="0">
                <a:solidFill>
                  <a:schemeClr val="bg1"/>
                </a:solidFill>
              </a:rPr>
              <a:t>employee.</a:t>
            </a:r>
            <a:endParaRPr dirty="0">
              <a:solidFill>
                <a:schemeClr val="bg1"/>
              </a:solidFill>
            </a:endParaRPr>
          </a:p>
        </p:txBody>
      </p:sp>
      <p:sp>
        <p:nvSpPr>
          <p:cNvPr id="1007" name="Google Shape;1007;p86"/>
          <p:cNvSpPr txBox="1">
            <a:spLocks noGrp="1"/>
          </p:cNvSpPr>
          <p:nvPr>
            <p:ph type="subTitle" idx="4"/>
          </p:nvPr>
        </p:nvSpPr>
        <p:spPr>
          <a:xfrm>
            <a:off x="5164933" y="2207825"/>
            <a:ext cx="2444850" cy="1003200"/>
          </a:xfrm>
          <a:prstGeom prst="rect">
            <a:avLst/>
          </a:prstGeom>
        </p:spPr>
        <p:txBody>
          <a:bodyPr spcFirstLastPara="1" wrap="square" lIns="91425" tIns="91425" rIns="91425" bIns="91425" anchor="t" anchorCtr="0">
            <a:noAutofit/>
          </a:bodyPr>
          <a:lstStyle/>
          <a:p>
            <a:pPr marL="0" lvl="0" indent="0" algn="l"/>
            <a:r>
              <a:rPr lang="en-US" dirty="0">
                <a:solidFill>
                  <a:schemeClr val="bg1"/>
                </a:solidFill>
              </a:rPr>
              <a:t>In companies where executives report that all employees have been trained on analytics, 88 percent exceeded business goals, compared to just 61 percent of companies in which only select employees have been trained on analytics. </a:t>
            </a:r>
            <a:endParaRP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00"/>
                                        </p:tgtEl>
                                        <p:attrNameLst>
                                          <p:attrName>style.visibility</p:attrName>
                                        </p:attrNameLst>
                                      </p:cBhvr>
                                      <p:to>
                                        <p:strVal val="visible"/>
                                      </p:to>
                                    </p:set>
                                    <p:anim calcmode="lin" valueType="num">
                                      <p:cBhvr additive="base">
                                        <p:cTn id="7" dur="1000"/>
                                        <p:tgtEl>
                                          <p:spTgt spid="100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02"/>
                                        </p:tgtEl>
                                        <p:attrNameLst>
                                          <p:attrName>style.visibility</p:attrName>
                                        </p:attrNameLst>
                                      </p:cBhvr>
                                      <p:to>
                                        <p:strVal val="visible"/>
                                      </p:to>
                                    </p:set>
                                    <p:anim calcmode="lin" valueType="num">
                                      <p:cBhvr additive="base">
                                        <p:cTn id="10" dur="1100"/>
                                        <p:tgtEl>
                                          <p:spTgt spid="1002"/>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1005"/>
                                        </p:tgtEl>
                                        <p:attrNameLst>
                                          <p:attrName>style.visibility</p:attrName>
                                        </p:attrNameLst>
                                      </p:cBhvr>
                                      <p:to>
                                        <p:strVal val="visible"/>
                                      </p:to>
                                    </p:set>
                                    <p:animEffect transition="in" filter="fade">
                                      <p:cBhvr>
                                        <p:cTn id="14" dur="1000"/>
                                        <p:tgtEl>
                                          <p:spTgt spid="1005"/>
                                        </p:tgtEl>
                                      </p:cBhvr>
                                    </p:animEffect>
                                  </p:childTnLst>
                                </p:cTn>
                              </p:par>
                              <p:par>
                                <p:cTn id="15" presetID="10" presetClass="entr" presetSubtype="0" fill="hold" nodeType="withEffect">
                                  <p:stCondLst>
                                    <p:cond delay="0"/>
                                  </p:stCondLst>
                                  <p:childTnLst>
                                    <p:set>
                                      <p:cBhvr>
                                        <p:cTn id="16" dur="1" fill="hold">
                                          <p:stCondLst>
                                            <p:cond delay="0"/>
                                          </p:stCondLst>
                                        </p:cTn>
                                        <p:tgtEl>
                                          <p:spTgt spid="1007"/>
                                        </p:tgtEl>
                                        <p:attrNameLst>
                                          <p:attrName>style.visibility</p:attrName>
                                        </p:attrNameLst>
                                      </p:cBhvr>
                                      <p:to>
                                        <p:strVal val="visible"/>
                                      </p:to>
                                    </p:set>
                                    <p:animEffect transition="in" filter="fade">
                                      <p:cBhvr>
                                        <p:cTn id="17" dur="10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93"/>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Hajar Khizou</a:t>
            </a:r>
            <a:endParaRPr dirty="0"/>
          </a:p>
        </p:txBody>
      </p:sp>
      <p:sp>
        <p:nvSpPr>
          <p:cNvPr id="1109" name="Google Shape;1109;p93"/>
          <p:cNvSpPr txBox="1">
            <a:spLocks noGrp="1"/>
          </p:cNvSpPr>
          <p:nvPr>
            <p:ph type="subTitle" idx="1"/>
          </p:nvPr>
        </p:nvSpPr>
        <p:spPr>
          <a:xfrm flipH="1">
            <a:off x="1516565" y="2559200"/>
            <a:ext cx="2738659" cy="875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400" dirty="0" smtClean="0"/>
              <a:t> - Artificial Intelligence and Data Consultant @Deloitte Luxembourg </a:t>
            </a:r>
          </a:p>
          <a:p>
            <a:pPr marL="0" lvl="0" indent="0" rtl="0">
              <a:spcBef>
                <a:spcPts val="0"/>
              </a:spcBef>
              <a:spcAft>
                <a:spcPts val="0"/>
              </a:spcAft>
              <a:buClr>
                <a:schemeClr val="dk1"/>
              </a:buClr>
              <a:buSzPts val="1100"/>
              <a:buFont typeface="Arial"/>
              <a:buNone/>
            </a:pPr>
            <a:r>
              <a:rPr lang="en" sz="1400" dirty="0" smtClean="0"/>
              <a:t> - WiDS Luxembourg Lead</a:t>
            </a:r>
          </a:p>
          <a:p>
            <a:pPr marL="0" lvl="0" indent="0" rtl="0">
              <a:spcBef>
                <a:spcPts val="0"/>
              </a:spcBef>
              <a:spcAft>
                <a:spcPts val="0"/>
              </a:spcAft>
              <a:buClr>
                <a:schemeClr val="dk1"/>
              </a:buClr>
              <a:buSzPts val="1100"/>
              <a:buFont typeface="Arial"/>
              <a:buNone/>
            </a:pPr>
            <a:r>
              <a:rPr lang="en" sz="1400" dirty="0" smtClean="0"/>
              <a:t>- VP of IEEE Young Professionals Morocco </a:t>
            </a:r>
          </a:p>
          <a:p>
            <a:pPr marL="0" lvl="0" indent="0" rtl="0">
              <a:spcBef>
                <a:spcPts val="0"/>
              </a:spcBef>
              <a:spcAft>
                <a:spcPts val="0"/>
              </a:spcAft>
              <a:buClr>
                <a:schemeClr val="dk1"/>
              </a:buClr>
              <a:buSzPts val="1100"/>
              <a:buFont typeface="Arial"/>
              <a:buNone/>
            </a:pPr>
            <a:r>
              <a:rPr lang="en" sz="1400" dirty="0" smtClean="0"/>
              <a:t>+5 years of Volunteering for science and technology @ IEEE</a:t>
            </a:r>
          </a:p>
          <a:p>
            <a:pPr marL="0" lvl="0" indent="0" rtl="0">
              <a:spcBef>
                <a:spcPts val="0"/>
              </a:spcBef>
              <a:spcAft>
                <a:spcPts val="0"/>
              </a:spcAft>
              <a:buClr>
                <a:schemeClr val="dk1"/>
              </a:buClr>
              <a:buSzPts val="1100"/>
              <a:buFont typeface="Arial"/>
              <a:buNone/>
            </a:pPr>
            <a:endParaRPr sz="1400" dirty="0"/>
          </a:p>
        </p:txBody>
      </p:sp>
      <p:cxnSp>
        <p:nvCxnSpPr>
          <p:cNvPr id="1111" name="Google Shape;1111;p93"/>
          <p:cNvCxnSpPr/>
          <p:nvPr/>
        </p:nvCxnSpPr>
        <p:spPr>
          <a:xfrm>
            <a:off x="4514850" y="2457225"/>
            <a:ext cx="852602" cy="0"/>
          </a:xfrm>
          <a:prstGeom prst="straightConnector1">
            <a:avLst/>
          </a:prstGeom>
          <a:noFill/>
          <a:ln w="9525" cap="flat" cmpd="sng">
            <a:solidFill>
              <a:schemeClr val="dk2"/>
            </a:solidFill>
            <a:prstDash val="solid"/>
            <a:round/>
            <a:headEnd type="none" w="med" len="med"/>
            <a:tailEnd type="none" w="med" len="med"/>
          </a:ln>
        </p:spPr>
      </p:cxn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11" t="-214" r="6164" b="214"/>
          <a:stretch/>
        </p:blipFill>
        <p:spPr>
          <a:xfrm>
            <a:off x="5367452" y="1011739"/>
            <a:ext cx="2624255" cy="3225600"/>
          </a:xfrm>
          <a:prstGeom prst="snip2Diag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2"/>
          <p:cNvSpPr txBox="1">
            <a:spLocks noGrp="1"/>
          </p:cNvSpPr>
          <p:nvPr>
            <p:ph type="subTitle" idx="1"/>
          </p:nvPr>
        </p:nvSpPr>
        <p:spPr>
          <a:xfrm>
            <a:off x="2580225" y="2559547"/>
            <a:ext cx="3983400" cy="1070400"/>
          </a:xfrm>
          <a:prstGeom prst="rect">
            <a:avLst/>
          </a:prstGeom>
        </p:spPr>
        <p:txBody>
          <a:bodyPr spcFirstLastPara="1" wrap="square" lIns="91425" tIns="91425" rIns="91425" bIns="91425" anchor="t" anchorCtr="0">
            <a:noAutofit/>
          </a:bodyPr>
          <a:lstStyle/>
          <a:p>
            <a:pPr marL="0" lvl="0" indent="0"/>
            <a:r>
              <a:rPr lang="en-US" dirty="0" smtClean="0"/>
              <a:t>Gender diversity also matters.</a:t>
            </a:r>
            <a:endParaRPr dirty="0"/>
          </a:p>
        </p:txBody>
      </p:sp>
      <p:sp>
        <p:nvSpPr>
          <p:cNvPr id="419" name="Google Shape;419;p62"/>
          <p:cNvSpPr txBox="1">
            <a:spLocks noGrp="1"/>
          </p:cNvSpPr>
          <p:nvPr>
            <p:ph type="ctrTitle"/>
          </p:nvPr>
        </p:nvSpPr>
        <p:spPr>
          <a:xfrm>
            <a:off x="2349189" y="621820"/>
            <a:ext cx="423080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Diversity of perspective</a:t>
            </a:r>
            <a:endParaRPr dirty="0"/>
          </a:p>
        </p:txBody>
      </p:sp>
      <p:cxnSp>
        <p:nvCxnSpPr>
          <p:cNvPr id="420" name="Google Shape;420;p62"/>
          <p:cNvCxnSpPr/>
          <p:nvPr/>
        </p:nvCxnSpPr>
        <p:spPr>
          <a:xfrm>
            <a:off x="4569600" y="1494500"/>
            <a:ext cx="4574400" cy="0"/>
          </a:xfrm>
          <a:prstGeom prst="straightConnector1">
            <a:avLst/>
          </a:prstGeom>
          <a:noFill/>
          <a:ln w="9525" cap="flat" cmpd="sng">
            <a:solidFill>
              <a:schemeClr val="hlink"/>
            </a:solidFill>
            <a:prstDash val="solid"/>
            <a:round/>
            <a:headEnd type="none" w="med" len="med"/>
            <a:tailEnd type="none" w="med" len="med"/>
          </a:ln>
        </p:spPr>
      </p:cxnSp>
      <p:cxnSp>
        <p:nvCxnSpPr>
          <p:cNvPr id="421" name="Google Shape;421;p62"/>
          <p:cNvCxnSpPr/>
          <p:nvPr/>
        </p:nvCxnSpPr>
        <p:spPr>
          <a:xfrm>
            <a:off x="0" y="3568175"/>
            <a:ext cx="4574400" cy="0"/>
          </a:xfrm>
          <a:prstGeom prst="straightConnector1">
            <a:avLst/>
          </a:prstGeom>
          <a:noFill/>
          <a:ln w="9525" cap="flat" cmpd="sng">
            <a:solidFill>
              <a:schemeClr val="hlink"/>
            </a:solidFill>
            <a:prstDash val="solid"/>
            <a:round/>
            <a:headEnd type="none" w="med" len="med"/>
            <a:tailEnd type="none" w="med" len="med"/>
          </a:ln>
        </p:spPr>
      </p:cxnSp>
    </p:spTree>
    <p:extLst>
      <p:ext uri="{BB962C8B-B14F-4D97-AF65-F5344CB8AC3E}">
        <p14:creationId xmlns:p14="http://schemas.microsoft.com/office/powerpoint/2010/main" val="305526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1000"/>
                                        <p:tgtEl>
                                          <p:spTgt spid="4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10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4" name="Google Shape;1024;p88"/>
          <p:cNvSpPr/>
          <p:nvPr/>
        </p:nvSpPr>
        <p:spPr>
          <a:xfrm flipH="1">
            <a:off x="720000" y="3593075"/>
            <a:ext cx="4090200" cy="1003200"/>
          </a:xfrm>
          <a:prstGeom prst="snip2DiagRect">
            <a:avLst>
              <a:gd name="adj1" fmla="val 0"/>
              <a:gd name="adj2" fmla="val 16667"/>
            </a:avLst>
          </a:prstGeom>
          <a:solidFill>
            <a:schemeClr val="hlink"/>
          </a:solid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88"/>
          <p:cNvCxnSpPr>
            <a:stCxn id="1024" idx="0"/>
          </p:cNvCxnSpPr>
          <p:nvPr/>
        </p:nvCxnSpPr>
        <p:spPr>
          <a:xfrm flipH="1">
            <a:off x="0" y="4094675"/>
            <a:ext cx="720000" cy="0"/>
          </a:xfrm>
          <a:prstGeom prst="straightConnector1">
            <a:avLst/>
          </a:prstGeom>
          <a:noFill/>
          <a:ln w="9525" cap="flat" cmpd="sng">
            <a:solidFill>
              <a:schemeClr val="dk2"/>
            </a:solidFill>
            <a:prstDash val="solid"/>
            <a:round/>
            <a:headEnd type="none" w="med" len="med"/>
            <a:tailEnd type="none" w="med" len="med"/>
          </a:ln>
        </p:spPr>
      </p:cxnSp>
      <p:grpSp>
        <p:nvGrpSpPr>
          <p:cNvPr id="1026" name="Google Shape;1026;p88"/>
          <p:cNvGrpSpPr/>
          <p:nvPr/>
        </p:nvGrpSpPr>
        <p:grpSpPr>
          <a:xfrm>
            <a:off x="4349025" y="2426263"/>
            <a:ext cx="4794900" cy="1003200"/>
            <a:chOff x="4349025" y="2426263"/>
            <a:chExt cx="4794900" cy="1003200"/>
          </a:xfrm>
        </p:grpSpPr>
        <p:sp>
          <p:nvSpPr>
            <p:cNvPr id="1027" name="Google Shape;1027;p88"/>
            <p:cNvSpPr/>
            <p:nvPr/>
          </p:nvSpPr>
          <p:spPr>
            <a:xfrm rot="10800000">
              <a:off x="4349025" y="2426263"/>
              <a:ext cx="4090200" cy="10032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 name="Google Shape;1028;p88"/>
            <p:cNvCxnSpPr/>
            <p:nvPr/>
          </p:nvCxnSpPr>
          <p:spPr>
            <a:xfrm>
              <a:off x="8439225" y="2927863"/>
              <a:ext cx="704700" cy="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88"/>
          <p:cNvGrpSpPr/>
          <p:nvPr/>
        </p:nvGrpSpPr>
        <p:grpSpPr>
          <a:xfrm>
            <a:off x="0" y="1259450"/>
            <a:ext cx="4810200" cy="1003200"/>
            <a:chOff x="0" y="1259450"/>
            <a:chExt cx="4810200" cy="1003200"/>
          </a:xfrm>
        </p:grpSpPr>
        <p:sp>
          <p:nvSpPr>
            <p:cNvPr id="1030" name="Google Shape;1030;p88"/>
            <p:cNvSpPr/>
            <p:nvPr/>
          </p:nvSpPr>
          <p:spPr>
            <a:xfrm>
              <a:off x="720000" y="1259450"/>
              <a:ext cx="4090200" cy="1003200"/>
            </a:xfrm>
            <a:prstGeom prst="snip2DiagRect">
              <a:avLst>
                <a:gd name="adj1" fmla="val 0"/>
                <a:gd name="adj2" fmla="val 16667"/>
              </a:avLst>
            </a:prstGeom>
            <a:solidFill>
              <a:schemeClr val="hlink"/>
            </a:solid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1" name="Google Shape;1031;p88"/>
            <p:cNvCxnSpPr>
              <a:stCxn id="1030" idx="2"/>
            </p:cNvCxnSpPr>
            <p:nvPr/>
          </p:nvCxnSpPr>
          <p:spPr>
            <a:xfrm rot="10800000">
              <a:off x="0" y="1761050"/>
              <a:ext cx="720000" cy="0"/>
            </a:xfrm>
            <a:prstGeom prst="straightConnector1">
              <a:avLst/>
            </a:prstGeom>
            <a:noFill/>
            <a:ln w="9525" cap="flat" cmpd="sng">
              <a:solidFill>
                <a:schemeClr val="dk2"/>
              </a:solidFill>
              <a:prstDash val="solid"/>
              <a:round/>
              <a:headEnd type="none" w="med" len="med"/>
              <a:tailEnd type="none" w="med" len="med"/>
            </a:ln>
          </p:spPr>
        </p:cxnSp>
      </p:grpSp>
      <p:sp>
        <p:nvSpPr>
          <p:cNvPr id="1032" name="Google Shape;1032;p88"/>
          <p:cNvSpPr txBox="1">
            <a:spLocks noGrp="1"/>
          </p:cNvSpPr>
          <p:nvPr>
            <p:ph type="ctrTitle" idx="6"/>
          </p:nvPr>
        </p:nvSpPr>
        <p:spPr>
          <a:xfrm>
            <a:off x="1964851" y="352850"/>
            <a:ext cx="5214300" cy="946200"/>
          </a:xfrm>
          <a:prstGeom prst="rect">
            <a:avLst/>
          </a:prstGeom>
          <a:noFill/>
          <a:ln>
            <a:noFill/>
          </a:ln>
        </p:spPr>
        <p:txBody>
          <a:bodyPr spcFirstLastPara="1" wrap="square" lIns="91425" tIns="91425" rIns="91425" bIns="91425" anchor="t" anchorCtr="0">
            <a:noAutofit/>
          </a:bodyPr>
          <a:lstStyle/>
          <a:p>
            <a:r>
              <a:rPr lang="en-GB" dirty="0"/>
              <a:t>Why gender diversity matters?</a:t>
            </a:r>
          </a:p>
        </p:txBody>
      </p:sp>
      <p:sp>
        <p:nvSpPr>
          <p:cNvPr id="1034" name="Google Shape;1034;p88"/>
          <p:cNvSpPr txBox="1">
            <a:spLocks noGrp="1"/>
          </p:cNvSpPr>
          <p:nvPr>
            <p:ph type="subTitle" idx="1"/>
          </p:nvPr>
        </p:nvSpPr>
        <p:spPr>
          <a:xfrm>
            <a:off x="753526" y="1302288"/>
            <a:ext cx="4056674" cy="572400"/>
          </a:xfrm>
          <a:prstGeom prst="rect">
            <a:avLst/>
          </a:prstGeom>
        </p:spPr>
        <p:txBody>
          <a:bodyPr spcFirstLastPara="1" wrap="square" lIns="91425" tIns="91425" rIns="91425" bIns="91425" anchor="t" anchorCtr="0">
            <a:noAutofit/>
          </a:bodyPr>
          <a:lstStyle/>
          <a:p>
            <a:pPr marL="0" indent="0">
              <a:buClr>
                <a:schemeClr val="dk1"/>
              </a:buClr>
            </a:pPr>
            <a:r>
              <a:rPr lang="en-US" dirty="0" smtClean="0">
                <a:solidFill>
                  <a:schemeClr val="bg1"/>
                </a:solidFill>
              </a:rPr>
              <a:t>Organizations </a:t>
            </a:r>
            <a:r>
              <a:rPr lang="en-US" dirty="0">
                <a:solidFill>
                  <a:schemeClr val="bg1"/>
                </a:solidFill>
              </a:rPr>
              <a:t>with at least one diverse board member increased their average share price by 44 percent in their first year after going public, a significantly higher figure than companies with no diverse members (13 percent).</a:t>
            </a:r>
          </a:p>
          <a:p>
            <a:pPr marL="0" lvl="0" indent="0" algn="l" rtl="0">
              <a:spcBef>
                <a:spcPts val="0"/>
              </a:spcBef>
              <a:spcAft>
                <a:spcPts val="0"/>
              </a:spcAft>
              <a:buClr>
                <a:schemeClr val="dk1"/>
              </a:buClr>
              <a:buSzPts val="1100"/>
              <a:buFont typeface="Arial"/>
              <a:buNone/>
            </a:pPr>
            <a:endParaRPr dirty="0">
              <a:solidFill>
                <a:schemeClr val="lt1"/>
              </a:solidFill>
            </a:endParaRPr>
          </a:p>
        </p:txBody>
      </p:sp>
      <p:sp>
        <p:nvSpPr>
          <p:cNvPr id="1036" name="Google Shape;1036;p88"/>
          <p:cNvSpPr txBox="1">
            <a:spLocks noGrp="1"/>
          </p:cNvSpPr>
          <p:nvPr>
            <p:ph type="subTitle" idx="3"/>
          </p:nvPr>
        </p:nvSpPr>
        <p:spPr>
          <a:xfrm>
            <a:off x="833823" y="3734023"/>
            <a:ext cx="3492900" cy="576000"/>
          </a:xfrm>
          <a:prstGeom prst="rect">
            <a:avLst/>
          </a:prstGeom>
        </p:spPr>
        <p:txBody>
          <a:bodyPr spcFirstLastPara="1" wrap="square" lIns="91425" tIns="91425" rIns="91425" bIns="91425" anchor="t" anchorCtr="0">
            <a:noAutofit/>
          </a:bodyPr>
          <a:lstStyle/>
          <a:p>
            <a:pPr marL="0" lvl="0" indent="0"/>
            <a:r>
              <a:rPr lang="en-US" dirty="0">
                <a:solidFill>
                  <a:schemeClr val="bg1"/>
                </a:solidFill>
              </a:rPr>
              <a:t>A</a:t>
            </a:r>
            <a:r>
              <a:rPr lang="en-US" dirty="0" smtClean="0">
                <a:solidFill>
                  <a:schemeClr val="bg1"/>
                </a:solidFill>
              </a:rPr>
              <a:t>mong </a:t>
            </a:r>
            <a:r>
              <a:rPr lang="en-US" dirty="0">
                <a:solidFill>
                  <a:schemeClr val="bg1"/>
                </a:solidFill>
              </a:rPr>
              <a:t>Western European companies, a 10 percent increase in the ratio of women to men in the workforce correlated with a 7 percent increase in market value.</a:t>
            </a:r>
            <a:endParaRPr dirty="0">
              <a:solidFill>
                <a:schemeClr val="bg1"/>
              </a:solidFill>
            </a:endParaRPr>
          </a:p>
        </p:txBody>
      </p:sp>
      <p:sp>
        <p:nvSpPr>
          <p:cNvPr id="1038" name="Google Shape;1038;p88"/>
          <p:cNvSpPr txBox="1">
            <a:spLocks noGrp="1"/>
          </p:cNvSpPr>
          <p:nvPr>
            <p:ph type="subTitle" idx="5"/>
          </p:nvPr>
        </p:nvSpPr>
        <p:spPr>
          <a:xfrm>
            <a:off x="4378763" y="2381296"/>
            <a:ext cx="4229980" cy="576000"/>
          </a:xfrm>
          <a:prstGeom prst="rect">
            <a:avLst/>
          </a:prstGeom>
        </p:spPr>
        <p:txBody>
          <a:bodyPr spcFirstLastPara="1" wrap="square" lIns="91425" tIns="91425" rIns="91425" bIns="91425" anchor="t" anchorCtr="0">
            <a:noAutofit/>
          </a:bodyPr>
          <a:lstStyle/>
          <a:p>
            <a:pPr marL="0" lvl="0" indent="0" algn="l"/>
            <a:r>
              <a:rPr lang="en-US" dirty="0"/>
              <a:t>S</a:t>
            </a:r>
            <a:r>
              <a:rPr lang="en-US" dirty="0" smtClean="0"/>
              <a:t>ince </a:t>
            </a:r>
            <a:r>
              <a:rPr lang="en-US" dirty="0"/>
              <a:t>2016, publicly traded large-, mid-, and small-cap companies in the United States, Canada, and Europe that prioritize gender diversity among their executive leadership and board of directors have yielded higher net returns in their respective equity markets than companies not committing to gender diversity.</a:t>
            </a:r>
            <a:endParaRPr dirty="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it-IT" dirty="0"/>
              <a:t>Deloitte AI </a:t>
            </a:r>
            <a:r>
              <a:rPr lang="it-IT" dirty="0" err="1" smtClean="0"/>
              <a:t>Institute</a:t>
            </a:r>
            <a:r>
              <a:rPr lang="it-IT" dirty="0" smtClean="0"/>
              <a:t>, </a:t>
            </a:r>
            <a:r>
              <a:rPr lang="it-IT" b="1" dirty="0" err="1" smtClean="0"/>
              <a:t>Women</a:t>
            </a:r>
            <a:r>
              <a:rPr lang="it-IT" b="1" dirty="0" smtClean="0"/>
              <a:t> </a:t>
            </a:r>
            <a:r>
              <a:rPr lang="it-IT" b="1" dirty="0"/>
              <a:t>in </a:t>
            </a:r>
            <a:r>
              <a:rPr lang="it-IT" b="1" dirty="0" smtClean="0"/>
              <a:t>AI, </a:t>
            </a:r>
            <a:r>
              <a:rPr lang="en-GB" dirty="0" smtClean="0">
                <a:hlinkClick r:id="rId2"/>
              </a:rPr>
              <a:t>https</a:t>
            </a:r>
            <a:r>
              <a:rPr lang="en-GB" dirty="0">
                <a:hlinkClick r:id="rId2"/>
              </a:rPr>
              <a:t>://</a:t>
            </a:r>
            <a:r>
              <a:rPr lang="en-GB" dirty="0" smtClean="0">
                <a:hlinkClick r:id="rId2"/>
              </a:rPr>
              <a:t>www2.deloitte.com/us/en/pages/consulting/articles/state-of-women-in-ai-today.html</a:t>
            </a:r>
            <a:endParaRPr lang="en-GB" dirty="0" smtClean="0"/>
          </a:p>
          <a:p>
            <a:r>
              <a:rPr lang="en-US" dirty="0"/>
              <a:t>Deloitte, Analytics and AI-driven enterprises thrive in the Age of With, https://www2.deloitte.com/content/dam/Deloitte/ec/Documents/technology-media-telecommunications/DI_Becoming-an-Insight-Driven-organization%20(2).pdf</a:t>
            </a:r>
            <a:endParaRPr lang="en-GB" dirty="0" smtClean="0"/>
          </a:p>
          <a:p>
            <a:r>
              <a:rPr lang="en-US" dirty="0"/>
              <a:t>Deloitte, The Data Agenda empowers your most valuable asset, </a:t>
            </a:r>
            <a:r>
              <a:rPr lang="en-US" dirty="0">
                <a:hlinkClick r:id="rId3"/>
              </a:rPr>
              <a:t>https://</a:t>
            </a:r>
            <a:r>
              <a:rPr lang="en-US" dirty="0" smtClean="0">
                <a:hlinkClick r:id="rId3"/>
              </a:rPr>
              <a:t>www2.deloitte.com/content/dam/Deloitte/ca/Documents/insights-and-issues/ca-en-insights-issues-the-data-agenda.pdf</a:t>
            </a:r>
            <a:endParaRPr lang="en-US" dirty="0" smtClean="0"/>
          </a:p>
          <a:p>
            <a:r>
              <a:rPr lang="en-US" dirty="0"/>
              <a:t>Deloitte, Driving Business Value with AI in the Data Cloud, </a:t>
            </a:r>
            <a:r>
              <a:rPr lang="en-US" dirty="0">
                <a:hlinkClick r:id="rId4"/>
              </a:rPr>
              <a:t>https://</a:t>
            </a:r>
            <a:r>
              <a:rPr lang="en-US" dirty="0" smtClean="0">
                <a:hlinkClick r:id="rId4"/>
              </a:rPr>
              <a:t>www2.deloitte.com/content/dam/Deloitte/us/Documents/about-deloitte/us-driving-business-value-with-ai-in-the-data-cloud.pdf</a:t>
            </a:r>
            <a:endParaRPr lang="en-US" dirty="0" smtClean="0"/>
          </a:p>
          <a:p>
            <a:r>
              <a:rPr lang="en-US" dirty="0" err="1" smtClean="0"/>
              <a:t>TechnoSapien</a:t>
            </a:r>
            <a:r>
              <a:rPr lang="en-US" dirty="0" smtClean="0"/>
              <a:t>, </a:t>
            </a:r>
            <a:r>
              <a:rPr lang="en-GB" dirty="0"/>
              <a:t>Be Decision-Driven Not Data-Driven, </a:t>
            </a:r>
            <a:r>
              <a:rPr lang="en-GB" dirty="0">
                <a:hlinkClick r:id="rId5"/>
              </a:rPr>
              <a:t>https://</a:t>
            </a:r>
            <a:r>
              <a:rPr lang="en-GB" dirty="0" smtClean="0">
                <a:hlinkClick r:id="rId5"/>
              </a:rPr>
              <a:t>techno-sapien.com/blog/decision-driven</a:t>
            </a:r>
            <a:endParaRPr lang="en-GB" dirty="0" smtClean="0"/>
          </a:p>
          <a:p>
            <a:r>
              <a:rPr lang="en-US" dirty="0" err="1" smtClean="0"/>
              <a:t>Mckinsey</a:t>
            </a:r>
            <a:r>
              <a:rPr lang="en-US" dirty="0" smtClean="0"/>
              <a:t>, </a:t>
            </a:r>
            <a:r>
              <a:rPr lang="en-US" dirty="0"/>
              <a:t>Breaking through data-architecture gridlock to scale </a:t>
            </a:r>
            <a:r>
              <a:rPr lang="en-US" dirty="0" smtClean="0"/>
              <a:t>AI, </a:t>
            </a:r>
            <a:r>
              <a:rPr lang="en-US" dirty="0">
                <a:hlinkClick r:id="rId6"/>
              </a:rPr>
              <a:t>Building a data architecture to scale AI | McKinsey</a:t>
            </a:r>
            <a:endParaRPr lang="en-GB" dirty="0"/>
          </a:p>
          <a:p>
            <a:endParaRPr lang="en-GB" dirty="0"/>
          </a:p>
        </p:txBody>
      </p:sp>
      <p:sp>
        <p:nvSpPr>
          <p:cNvPr id="3" name="Title 2"/>
          <p:cNvSpPr>
            <a:spLocks noGrp="1"/>
          </p:cNvSpPr>
          <p:nvPr>
            <p:ph type="ctrTitle"/>
          </p:nvPr>
        </p:nvSpPr>
        <p:spPr/>
        <p:txBody>
          <a:bodyPr/>
          <a:lstStyle/>
          <a:p>
            <a:r>
              <a:rPr lang="en-US" dirty="0" smtClean="0"/>
              <a:t>Resources</a:t>
            </a:r>
            <a:endParaRPr lang="en-GB" dirty="0"/>
          </a:p>
        </p:txBody>
      </p:sp>
    </p:spTree>
    <p:extLst>
      <p:ext uri="{BB962C8B-B14F-4D97-AF65-F5344CB8AC3E}">
        <p14:creationId xmlns:p14="http://schemas.microsoft.com/office/powerpoint/2010/main" val="172812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14"/>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612" name="Google Shape;1612;p114"/>
          <p:cNvSpPr txBox="1">
            <a:spLocks noGrp="1"/>
          </p:cNvSpPr>
          <p:nvPr>
            <p:ph type="subTitle" idx="1"/>
          </p:nvPr>
        </p:nvSpPr>
        <p:spPr>
          <a:xfrm>
            <a:off x="2152500" y="2494849"/>
            <a:ext cx="4839000" cy="13263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dirty="0"/>
              <a:t>Do you have any questions?</a:t>
            </a:r>
            <a:endParaRPr dirty="0"/>
          </a:p>
          <a:p>
            <a:pPr marL="0" lvl="0" indent="0" algn="ctr" rtl="0">
              <a:spcBef>
                <a:spcPts val="0"/>
              </a:spcBef>
              <a:spcAft>
                <a:spcPts val="0"/>
              </a:spcAft>
              <a:buClr>
                <a:srgbClr val="434343"/>
              </a:buClr>
              <a:buSzPts val="1100"/>
              <a:buFont typeface="Arial"/>
              <a:buNone/>
            </a:pPr>
            <a:endParaRPr dirty="0"/>
          </a:p>
          <a:p>
            <a:pPr marL="0" lvl="0" indent="0" algn="ctr" rtl="0">
              <a:spcBef>
                <a:spcPts val="0"/>
              </a:spcBef>
              <a:spcAft>
                <a:spcPts val="0"/>
              </a:spcAft>
              <a:buClr>
                <a:srgbClr val="434343"/>
              </a:buClr>
              <a:buSzPts val="1100"/>
              <a:buFont typeface="Arial"/>
              <a:buNone/>
            </a:pPr>
            <a:r>
              <a:rPr lang="en" dirty="0" smtClean="0"/>
              <a:t>hajarkhizou@ieee.org </a:t>
            </a:r>
            <a:endParaRPr dirty="0"/>
          </a:p>
          <a:p>
            <a:pPr marL="0" lvl="0" indent="0" algn="ctr" rtl="0">
              <a:spcBef>
                <a:spcPts val="0"/>
              </a:spcBef>
              <a:spcAft>
                <a:spcPts val="0"/>
              </a:spcAft>
              <a:buClr>
                <a:srgbClr val="434343"/>
              </a:buClr>
              <a:buSzPts val="1100"/>
              <a:buFont typeface="Arial"/>
              <a:buNone/>
            </a:pPr>
            <a:r>
              <a:rPr lang="en-US" dirty="0" smtClean="0"/>
              <a:t>linkedin.com/in/</a:t>
            </a:r>
            <a:r>
              <a:rPr lang="en-US" dirty="0" err="1" smtClean="0"/>
              <a:t>hajarkhizou</a:t>
            </a:r>
            <a:endParaRPr dirty="0"/>
          </a:p>
          <a:p>
            <a:pPr marL="0" lvl="0" indent="0" algn="ctr" rtl="0">
              <a:spcBef>
                <a:spcPts val="0"/>
              </a:spcBef>
              <a:spcAft>
                <a:spcPts val="0"/>
              </a:spcAft>
              <a:buClr>
                <a:schemeClr val="dk1"/>
              </a:buClr>
              <a:buSzPts val="1100"/>
              <a:buFont typeface="Arial"/>
              <a:buNone/>
            </a:pPr>
            <a:r>
              <a:rPr lang="en-GB" dirty="0" smtClean="0"/>
              <a:t>H</a:t>
            </a:r>
            <a:r>
              <a:rPr lang="en" dirty="0" smtClean="0"/>
              <a:t>ajar.tech</a:t>
            </a:r>
            <a:endParaRPr dirty="0"/>
          </a:p>
        </p:txBody>
      </p:sp>
      <p:cxnSp>
        <p:nvCxnSpPr>
          <p:cNvPr id="1626" name="Google Shape;1626;p114"/>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 useBgFill="1">
        <p:nvSpPr>
          <p:cNvPr id="2" name="Rectangle 1"/>
          <p:cNvSpPr/>
          <p:nvPr/>
        </p:nvSpPr>
        <p:spPr>
          <a:xfrm>
            <a:off x="617035" y="4118518"/>
            <a:ext cx="3731942" cy="5575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26"/>
                                        </p:tgtEl>
                                        <p:attrNameLst>
                                          <p:attrName>style.visibility</p:attrName>
                                        </p:attrNameLst>
                                      </p:cBhvr>
                                      <p:to>
                                        <p:strVal val="visible"/>
                                      </p:to>
                                    </p:set>
                                    <p:anim calcmode="lin" valueType="num">
                                      <p:cBhvr additive="base">
                                        <p:cTn id="7" dur="1400"/>
                                        <p:tgtEl>
                                          <p:spTgt spid="162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8"/>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44" name="Google Shape;344;p58">
            <a:hlinkClick r:id="" action="ppaction://noaction"/>
          </p:cNvPr>
          <p:cNvSpPr txBox="1">
            <a:spLocks noGrp="1"/>
          </p:cNvSpPr>
          <p:nvPr>
            <p:ph type="title" idx="6"/>
          </p:nvPr>
        </p:nvSpPr>
        <p:spPr>
          <a:xfrm>
            <a:off x="4770808" y="111374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45" name="Google Shape;345;p58">
            <a:hlinkClick r:id="rId3" action="ppaction://hlinksldjump"/>
          </p:cNvPr>
          <p:cNvSpPr txBox="1">
            <a:spLocks noGrp="1"/>
          </p:cNvSpPr>
          <p:nvPr>
            <p:ph type="title" idx="7"/>
          </p:nvPr>
        </p:nvSpPr>
        <p:spPr>
          <a:xfrm>
            <a:off x="3091608" y="1119540"/>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46" name="Google Shape;346;p58">
            <a:hlinkClick r:id="rId4" action="ppaction://hlinksldjump"/>
          </p:cNvPr>
          <p:cNvSpPr txBox="1">
            <a:spLocks noGrp="1"/>
          </p:cNvSpPr>
          <p:nvPr>
            <p:ph type="title" idx="8"/>
          </p:nvPr>
        </p:nvSpPr>
        <p:spPr>
          <a:xfrm>
            <a:off x="1412408" y="1107959"/>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53" name="Google Shape;353;p58"/>
          <p:cNvSpPr txBox="1">
            <a:spLocks noGrp="1"/>
          </p:cNvSpPr>
          <p:nvPr>
            <p:ph type="ctrTitle" idx="18"/>
          </p:nvPr>
        </p:nvSpPr>
        <p:spPr>
          <a:xfrm>
            <a:off x="3564421" y="537526"/>
            <a:ext cx="1155455" cy="577800"/>
          </a:xfrm>
          <a:prstGeom prst="rect">
            <a:avLst/>
          </a:prstGeom>
        </p:spPr>
        <p:txBody>
          <a:bodyPr spcFirstLastPara="1" wrap="square" lIns="91425" tIns="91425" rIns="91425" bIns="91425" anchor="b" anchorCtr="0">
            <a:noAutofit/>
          </a:bodyPr>
          <a:lstStyle/>
          <a:p>
            <a:pPr lvl="0"/>
            <a:r>
              <a:rPr lang="en" sz="1050" dirty="0"/>
              <a:t>Set-up a </a:t>
            </a:r>
            <a:r>
              <a:rPr lang="en-US" sz="1050" dirty="0"/>
              <a:t>Data Governance Program</a:t>
            </a:r>
            <a:endParaRPr sz="1050" dirty="0"/>
          </a:p>
        </p:txBody>
      </p:sp>
      <p:sp>
        <p:nvSpPr>
          <p:cNvPr id="355" name="Google Shape;355;p58"/>
          <p:cNvSpPr txBox="1">
            <a:spLocks noGrp="1"/>
          </p:cNvSpPr>
          <p:nvPr>
            <p:ph type="ctrTitle" idx="20"/>
          </p:nvPr>
        </p:nvSpPr>
        <p:spPr>
          <a:xfrm>
            <a:off x="1874196" y="657348"/>
            <a:ext cx="1039861" cy="577800"/>
          </a:xfrm>
          <a:prstGeom prst="rect">
            <a:avLst/>
          </a:prstGeom>
        </p:spPr>
        <p:txBody>
          <a:bodyPr spcFirstLastPara="1" wrap="square" lIns="91425" tIns="91425" rIns="91425" bIns="91425" anchor="b" anchorCtr="0">
            <a:noAutofit/>
          </a:bodyPr>
          <a:lstStyle/>
          <a:p>
            <a:pPr lvl="0"/>
            <a:r>
              <a:rPr lang="en" sz="1050" dirty="0"/>
              <a:t>Be Decision Driven, more than Data Driven</a:t>
            </a:r>
            <a:endParaRPr sz="1050" dirty="0"/>
          </a:p>
        </p:txBody>
      </p:sp>
      <p:cxnSp>
        <p:nvCxnSpPr>
          <p:cNvPr id="357" name="Google Shape;357;p58"/>
          <p:cNvCxnSpPr/>
          <p:nvPr/>
        </p:nvCxnSpPr>
        <p:spPr>
          <a:xfrm>
            <a:off x="1819275" y="1848613"/>
            <a:ext cx="7324800" cy="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58"/>
          <p:cNvCxnSpPr/>
          <p:nvPr/>
        </p:nvCxnSpPr>
        <p:spPr>
          <a:xfrm>
            <a:off x="-9525" y="3382138"/>
            <a:ext cx="7591500" cy="0"/>
          </a:xfrm>
          <a:prstGeom prst="straightConnector1">
            <a:avLst/>
          </a:prstGeom>
          <a:noFill/>
          <a:ln w="9525" cap="flat" cmpd="sng">
            <a:solidFill>
              <a:schemeClr val="dk2"/>
            </a:solidFill>
            <a:prstDash val="solid"/>
            <a:round/>
            <a:headEnd type="none" w="med" len="med"/>
            <a:tailEnd type="none" w="med" len="med"/>
          </a:ln>
        </p:spPr>
      </p:cxnSp>
      <p:sp>
        <p:nvSpPr>
          <p:cNvPr id="26" name="Google Shape;344;p58">
            <a:hlinkClick r:id="" action="ppaction://noaction"/>
          </p:cNvPr>
          <p:cNvSpPr txBox="1">
            <a:spLocks/>
          </p:cNvSpPr>
          <p:nvPr/>
        </p:nvSpPr>
        <p:spPr>
          <a:xfrm>
            <a:off x="6450007" y="1102169"/>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4800"/>
              <a:buFont typeface="Exo 2"/>
              <a:buNone/>
              <a:defRPr sz="3600" b="1" i="0" u="none" strike="noStrike" cap="none">
                <a:solidFill>
                  <a:schemeClr val="hlink"/>
                </a:solidFill>
                <a:latin typeface="Exo 2"/>
                <a:ea typeface="Exo 2"/>
                <a:cs typeface="Exo 2"/>
                <a:sym typeface="Exo 2"/>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smtClean="0"/>
              <a:t>04</a:t>
            </a:r>
            <a:endParaRPr lang="en" dirty="0"/>
          </a:p>
        </p:txBody>
      </p:sp>
      <p:sp>
        <p:nvSpPr>
          <p:cNvPr id="27" name="Google Shape;344;p58">
            <a:hlinkClick r:id="" action="ppaction://noaction"/>
          </p:cNvPr>
          <p:cNvSpPr txBox="1">
            <a:spLocks/>
          </p:cNvSpPr>
          <p:nvPr/>
        </p:nvSpPr>
        <p:spPr>
          <a:xfrm>
            <a:off x="4832976" y="3505184"/>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4800"/>
              <a:buFont typeface="Exo 2"/>
              <a:buNone/>
              <a:defRPr sz="3600" b="1" i="0" u="none" strike="noStrike" cap="none">
                <a:solidFill>
                  <a:schemeClr val="hlink"/>
                </a:solidFill>
                <a:latin typeface="Exo 2"/>
                <a:ea typeface="Exo 2"/>
                <a:cs typeface="Exo 2"/>
                <a:sym typeface="Exo 2"/>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smtClean="0"/>
              <a:t>07</a:t>
            </a:r>
            <a:endParaRPr lang="en" dirty="0"/>
          </a:p>
        </p:txBody>
      </p:sp>
      <p:sp>
        <p:nvSpPr>
          <p:cNvPr id="28" name="Google Shape;345;p58">
            <a:hlinkClick r:id="rId3" action="ppaction://hlinksldjump"/>
          </p:cNvPr>
          <p:cNvSpPr txBox="1">
            <a:spLocks/>
          </p:cNvSpPr>
          <p:nvPr/>
        </p:nvSpPr>
        <p:spPr>
          <a:xfrm>
            <a:off x="3153776" y="3510975"/>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4800"/>
              <a:buFont typeface="Exo 2"/>
              <a:buNone/>
              <a:defRPr sz="3600" b="1" i="0" u="none" strike="noStrike" cap="none">
                <a:solidFill>
                  <a:schemeClr val="hlink"/>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smtClean="0"/>
              <a:t>06</a:t>
            </a:r>
            <a:endParaRPr lang="en" dirty="0"/>
          </a:p>
        </p:txBody>
      </p:sp>
      <p:sp>
        <p:nvSpPr>
          <p:cNvPr id="29" name="Google Shape;346;p58">
            <a:hlinkClick r:id="rId4" action="ppaction://hlinksldjump"/>
          </p:cNvPr>
          <p:cNvSpPr txBox="1">
            <a:spLocks/>
          </p:cNvSpPr>
          <p:nvPr/>
        </p:nvSpPr>
        <p:spPr>
          <a:xfrm>
            <a:off x="1474576" y="3499394"/>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4800"/>
              <a:buFont typeface="Exo 2"/>
              <a:buNone/>
              <a:defRPr sz="3600" b="1" i="0" u="none" strike="noStrike" cap="none">
                <a:solidFill>
                  <a:schemeClr val="hlink"/>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smtClean="0"/>
              <a:t>05</a:t>
            </a:r>
            <a:endParaRPr lang="en" dirty="0"/>
          </a:p>
        </p:txBody>
      </p:sp>
      <p:sp>
        <p:nvSpPr>
          <p:cNvPr id="30" name="Google Shape;344;p58">
            <a:hlinkClick r:id="" action="ppaction://noaction"/>
          </p:cNvPr>
          <p:cNvSpPr txBox="1">
            <a:spLocks/>
          </p:cNvSpPr>
          <p:nvPr/>
        </p:nvSpPr>
        <p:spPr>
          <a:xfrm>
            <a:off x="6512175" y="3493604"/>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hlink"/>
              </a:buClr>
              <a:buSzPts val="4800"/>
              <a:buFont typeface="Exo 2"/>
              <a:buNone/>
              <a:defRPr sz="3600" b="1" i="0" u="none" strike="noStrike" cap="none">
                <a:solidFill>
                  <a:schemeClr val="hlink"/>
                </a:solidFill>
                <a:latin typeface="Exo 2"/>
                <a:ea typeface="Exo 2"/>
                <a:cs typeface="Exo 2"/>
                <a:sym typeface="Exo 2"/>
              </a:defRPr>
            </a:lvl1pPr>
            <a:lvl2pPr marR="0" lvl="1"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smtClean="0"/>
              <a:t>08</a:t>
            </a:r>
            <a:endParaRPr lang="en" dirty="0"/>
          </a:p>
        </p:txBody>
      </p:sp>
      <p:sp>
        <p:nvSpPr>
          <p:cNvPr id="42" name="Google Shape;353;p58"/>
          <p:cNvSpPr txBox="1">
            <a:spLocks noGrp="1"/>
          </p:cNvSpPr>
          <p:nvPr>
            <p:ph type="ctrTitle" idx="18"/>
          </p:nvPr>
        </p:nvSpPr>
        <p:spPr>
          <a:xfrm>
            <a:off x="5326830" y="566435"/>
            <a:ext cx="1155455" cy="577800"/>
          </a:xfrm>
          <a:prstGeom prst="rect">
            <a:avLst/>
          </a:prstGeom>
        </p:spPr>
        <p:txBody>
          <a:bodyPr spcFirstLastPara="1" wrap="square" lIns="91425" tIns="91425" rIns="91425" bIns="91425" anchor="b" anchorCtr="0">
            <a:noAutofit/>
          </a:bodyPr>
          <a:lstStyle/>
          <a:p>
            <a:pPr lvl="0"/>
            <a:r>
              <a:rPr lang="en-US" sz="1050" dirty="0" smtClean="0"/>
              <a:t>Build a Robust Data Architecture</a:t>
            </a:r>
            <a:endParaRPr sz="1050" dirty="0"/>
          </a:p>
        </p:txBody>
      </p:sp>
      <p:sp>
        <p:nvSpPr>
          <p:cNvPr id="43" name="Google Shape;353;p58"/>
          <p:cNvSpPr txBox="1">
            <a:spLocks noGrp="1"/>
          </p:cNvSpPr>
          <p:nvPr>
            <p:ph type="ctrTitle" idx="18"/>
          </p:nvPr>
        </p:nvSpPr>
        <p:spPr>
          <a:xfrm>
            <a:off x="7089239" y="395533"/>
            <a:ext cx="1155455" cy="577800"/>
          </a:xfrm>
          <a:prstGeom prst="rect">
            <a:avLst/>
          </a:prstGeom>
        </p:spPr>
        <p:txBody>
          <a:bodyPr spcFirstLastPara="1" wrap="square" lIns="91425" tIns="91425" rIns="91425" bIns="91425" anchor="b" anchorCtr="0">
            <a:noAutofit/>
          </a:bodyPr>
          <a:lstStyle/>
          <a:p>
            <a:pPr lvl="0"/>
            <a:r>
              <a:rPr lang="en-US" sz="1050" dirty="0" smtClean="0"/>
              <a:t>Monitor your Data Quality</a:t>
            </a:r>
            <a:endParaRPr sz="1050" dirty="0"/>
          </a:p>
        </p:txBody>
      </p:sp>
      <p:sp>
        <p:nvSpPr>
          <p:cNvPr id="44" name="Google Shape;353;p58"/>
          <p:cNvSpPr txBox="1">
            <a:spLocks noGrp="1"/>
          </p:cNvSpPr>
          <p:nvPr>
            <p:ph type="ctrTitle" idx="18"/>
          </p:nvPr>
        </p:nvSpPr>
        <p:spPr>
          <a:xfrm>
            <a:off x="2242352" y="3801135"/>
            <a:ext cx="1155455" cy="577800"/>
          </a:xfrm>
          <a:prstGeom prst="rect">
            <a:avLst/>
          </a:prstGeom>
        </p:spPr>
        <p:txBody>
          <a:bodyPr spcFirstLastPara="1" wrap="square" lIns="91425" tIns="91425" rIns="91425" bIns="91425" anchor="b" anchorCtr="0">
            <a:noAutofit/>
          </a:bodyPr>
          <a:lstStyle/>
          <a:p>
            <a:pPr lvl="0"/>
            <a:r>
              <a:rPr lang="en-US" sz="1050" dirty="0" smtClean="0"/>
              <a:t>Build your MVP</a:t>
            </a:r>
            <a:endParaRPr sz="1050" dirty="0"/>
          </a:p>
        </p:txBody>
      </p:sp>
      <p:sp>
        <p:nvSpPr>
          <p:cNvPr id="45" name="Google Shape;355;p58"/>
          <p:cNvSpPr txBox="1">
            <a:spLocks noGrp="1"/>
          </p:cNvSpPr>
          <p:nvPr>
            <p:ph type="ctrTitle" idx="20"/>
          </p:nvPr>
        </p:nvSpPr>
        <p:spPr>
          <a:xfrm>
            <a:off x="542983" y="3943524"/>
            <a:ext cx="1039861" cy="577800"/>
          </a:xfrm>
          <a:prstGeom prst="rect">
            <a:avLst/>
          </a:prstGeom>
        </p:spPr>
        <p:txBody>
          <a:bodyPr spcFirstLastPara="1" wrap="square" lIns="91425" tIns="91425" rIns="91425" bIns="91425" anchor="b" anchorCtr="0">
            <a:noAutofit/>
          </a:bodyPr>
          <a:lstStyle/>
          <a:p>
            <a:pPr lvl="0"/>
            <a:r>
              <a:rPr lang="en" sz="1050" dirty="0" smtClean="0"/>
              <a:t>Let your Data Speak!</a:t>
            </a:r>
            <a:endParaRPr sz="1050" dirty="0"/>
          </a:p>
        </p:txBody>
      </p:sp>
      <p:sp>
        <p:nvSpPr>
          <p:cNvPr id="46" name="Google Shape;353;p58"/>
          <p:cNvSpPr txBox="1">
            <a:spLocks noGrp="1"/>
          </p:cNvSpPr>
          <p:nvPr>
            <p:ph type="ctrTitle" idx="18"/>
          </p:nvPr>
        </p:nvSpPr>
        <p:spPr>
          <a:xfrm>
            <a:off x="4057315" y="3945238"/>
            <a:ext cx="1155455" cy="577800"/>
          </a:xfrm>
          <a:prstGeom prst="rect">
            <a:avLst/>
          </a:prstGeom>
        </p:spPr>
        <p:txBody>
          <a:bodyPr spcFirstLastPara="1" wrap="square" lIns="91425" tIns="91425" rIns="91425" bIns="91425" anchor="b" anchorCtr="0">
            <a:noAutofit/>
          </a:bodyPr>
          <a:lstStyle/>
          <a:p>
            <a:pPr lvl="0"/>
            <a:r>
              <a:rPr lang="en-US" sz="1050" dirty="0" smtClean="0"/>
              <a:t>Success = Team Sport</a:t>
            </a:r>
            <a:endParaRPr sz="1050" dirty="0"/>
          </a:p>
        </p:txBody>
      </p:sp>
      <p:sp>
        <p:nvSpPr>
          <p:cNvPr id="47" name="Google Shape;353;p58"/>
          <p:cNvSpPr txBox="1">
            <a:spLocks noGrp="1"/>
          </p:cNvSpPr>
          <p:nvPr>
            <p:ph type="ctrTitle" idx="18"/>
          </p:nvPr>
        </p:nvSpPr>
        <p:spPr>
          <a:xfrm>
            <a:off x="5872279" y="3961353"/>
            <a:ext cx="1155455" cy="577800"/>
          </a:xfrm>
          <a:prstGeom prst="rect">
            <a:avLst/>
          </a:prstGeom>
        </p:spPr>
        <p:txBody>
          <a:bodyPr spcFirstLastPara="1" wrap="square" lIns="91425" tIns="91425" rIns="91425" bIns="91425" anchor="b" anchorCtr="0">
            <a:noAutofit/>
          </a:bodyPr>
          <a:lstStyle/>
          <a:p>
            <a:pPr lvl="0"/>
            <a:r>
              <a:rPr lang="en-US" sz="1050" dirty="0" smtClean="0"/>
              <a:t>Diversity of perspective</a:t>
            </a:r>
            <a:endParaRPr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additive="base">
                                        <p:cTn id="7" dur="1000"/>
                                        <p:tgtEl>
                                          <p:spTgt spid="35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 calcmode="lin" valueType="num">
                                      <p:cBhvr additive="base">
                                        <p:cTn id="10" dur="1000"/>
                                        <p:tgtEl>
                                          <p:spTgt spid="358"/>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44"/>
                                        </p:tgtEl>
                                        <p:attrNameLst>
                                          <p:attrName>style.visibility</p:attrName>
                                        </p:attrNameLst>
                                      </p:cBhvr>
                                      <p:to>
                                        <p:strVal val="visible"/>
                                      </p:to>
                                    </p:set>
                                    <p:animEffect transition="in" filter="fade">
                                      <p:cBhvr>
                                        <p:cTn id="13" dur="1000"/>
                                        <p:tgtEl>
                                          <p:spTgt spid="344"/>
                                        </p:tgtEl>
                                      </p:cBhvr>
                                    </p:animEffect>
                                  </p:childTnLst>
                                </p:cTn>
                              </p:par>
                              <p:par>
                                <p:cTn id="14" presetID="10" presetClass="entr" presetSubtype="0" fill="hold" nodeType="withEffect">
                                  <p:stCondLst>
                                    <p:cond delay="0"/>
                                  </p:stCondLst>
                                  <p:childTnLst>
                                    <p:set>
                                      <p:cBhvr>
                                        <p:cTn id="15" dur="1" fill="hold">
                                          <p:stCondLst>
                                            <p:cond delay="0"/>
                                          </p:stCondLst>
                                        </p:cTn>
                                        <p:tgtEl>
                                          <p:spTgt spid="345"/>
                                        </p:tgtEl>
                                        <p:attrNameLst>
                                          <p:attrName>style.visibility</p:attrName>
                                        </p:attrNameLst>
                                      </p:cBhvr>
                                      <p:to>
                                        <p:strVal val="visible"/>
                                      </p:to>
                                    </p:set>
                                    <p:animEffect transition="in" filter="fade">
                                      <p:cBhvr>
                                        <p:cTn id="16" dur="1000"/>
                                        <p:tgtEl>
                                          <p:spTgt spid="345"/>
                                        </p:tgtEl>
                                      </p:cBhvr>
                                    </p:animEffect>
                                  </p:childTnLst>
                                </p:cTn>
                              </p:par>
                              <p:par>
                                <p:cTn id="17" presetID="10" presetClass="entr" presetSubtype="0" fill="hold" nodeType="withEffect">
                                  <p:stCondLst>
                                    <p:cond delay="0"/>
                                  </p:stCondLst>
                                  <p:childTnLst>
                                    <p:set>
                                      <p:cBhvr>
                                        <p:cTn id="18" dur="1" fill="hold">
                                          <p:stCondLst>
                                            <p:cond delay="0"/>
                                          </p:stCondLst>
                                        </p:cTn>
                                        <p:tgtEl>
                                          <p:spTgt spid="346"/>
                                        </p:tgtEl>
                                        <p:attrNameLst>
                                          <p:attrName>style.visibility</p:attrName>
                                        </p:attrNameLst>
                                      </p:cBhvr>
                                      <p:to>
                                        <p:strVal val="visible"/>
                                      </p:to>
                                    </p:set>
                                    <p:animEffect transition="in" filter="fade">
                                      <p:cBhvr>
                                        <p:cTn id="19" dur="1000"/>
                                        <p:tgtEl>
                                          <p:spTgt spid="346"/>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2"/>
          <p:cNvSpPr txBox="1">
            <a:spLocks noGrp="1"/>
          </p:cNvSpPr>
          <p:nvPr>
            <p:ph type="subTitle" idx="1"/>
          </p:nvPr>
        </p:nvSpPr>
        <p:spPr>
          <a:xfrm>
            <a:off x="2580225" y="2559547"/>
            <a:ext cx="3983400" cy="1070400"/>
          </a:xfrm>
          <a:prstGeom prst="rect">
            <a:avLst/>
          </a:prstGeom>
        </p:spPr>
        <p:txBody>
          <a:bodyPr spcFirstLastPara="1" wrap="square" lIns="91425" tIns="91425" rIns="91425" bIns="91425" anchor="t" anchorCtr="0">
            <a:noAutofit/>
          </a:bodyPr>
          <a:lstStyle/>
          <a:p>
            <a:pPr marL="0" lvl="0" indent="0"/>
            <a:r>
              <a:rPr lang="en-US" dirty="0"/>
              <a:t>D</a:t>
            </a:r>
            <a:r>
              <a:rPr lang="en-US" dirty="0" smtClean="0"/>
              <a:t>ecisions </a:t>
            </a:r>
            <a:r>
              <a:rPr lang="en-US" i="1" dirty="0"/>
              <a:t>lead</a:t>
            </a:r>
            <a:r>
              <a:rPr lang="en-US" dirty="0"/>
              <a:t> to action, but data </a:t>
            </a:r>
            <a:r>
              <a:rPr lang="en-US" i="1" dirty="0"/>
              <a:t>informs</a:t>
            </a:r>
            <a:r>
              <a:rPr lang="en-US" dirty="0"/>
              <a:t> action.</a:t>
            </a:r>
            <a:endParaRPr dirty="0"/>
          </a:p>
        </p:txBody>
      </p:sp>
      <p:sp>
        <p:nvSpPr>
          <p:cNvPr id="419" name="Google Shape;419;p62"/>
          <p:cNvSpPr txBox="1">
            <a:spLocks noGrp="1"/>
          </p:cNvSpPr>
          <p:nvPr>
            <p:ph type="ctrTitle"/>
          </p:nvPr>
        </p:nvSpPr>
        <p:spPr>
          <a:xfrm>
            <a:off x="2349189" y="621820"/>
            <a:ext cx="423080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Be Decision Driven, more than Data Driven</a:t>
            </a:r>
            <a:endParaRPr dirty="0"/>
          </a:p>
        </p:txBody>
      </p:sp>
      <p:cxnSp>
        <p:nvCxnSpPr>
          <p:cNvPr id="420" name="Google Shape;420;p62"/>
          <p:cNvCxnSpPr/>
          <p:nvPr/>
        </p:nvCxnSpPr>
        <p:spPr>
          <a:xfrm>
            <a:off x="4569600" y="1494500"/>
            <a:ext cx="4574400" cy="0"/>
          </a:xfrm>
          <a:prstGeom prst="straightConnector1">
            <a:avLst/>
          </a:prstGeom>
          <a:noFill/>
          <a:ln w="9525" cap="flat" cmpd="sng">
            <a:solidFill>
              <a:schemeClr val="hlink"/>
            </a:solidFill>
            <a:prstDash val="solid"/>
            <a:round/>
            <a:headEnd type="none" w="med" len="med"/>
            <a:tailEnd type="none" w="med" len="med"/>
          </a:ln>
        </p:spPr>
      </p:cxnSp>
      <p:cxnSp>
        <p:nvCxnSpPr>
          <p:cNvPr id="421" name="Google Shape;421;p62"/>
          <p:cNvCxnSpPr/>
          <p:nvPr/>
        </p:nvCxnSpPr>
        <p:spPr>
          <a:xfrm>
            <a:off x="0" y="3568175"/>
            <a:ext cx="4574400" cy="0"/>
          </a:xfrm>
          <a:prstGeom prst="straightConnector1">
            <a:avLst/>
          </a:prstGeom>
          <a:noFill/>
          <a:ln w="9525" cap="flat" cmpd="sng">
            <a:solidFill>
              <a:schemeClr val="hlink"/>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1000"/>
                                        <p:tgtEl>
                                          <p:spTgt spid="4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10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6"/>
          <p:cNvSpPr txBox="1">
            <a:spLocks noGrp="1"/>
          </p:cNvSpPr>
          <p:nvPr>
            <p:ph type="title"/>
          </p:nvPr>
        </p:nvSpPr>
        <p:spPr>
          <a:xfrm>
            <a:off x="2250675" y="1001350"/>
            <a:ext cx="6191100" cy="1963500"/>
          </a:xfrm>
          <a:prstGeom prst="rect">
            <a:avLst/>
          </a:prstGeom>
        </p:spPr>
        <p:txBody>
          <a:bodyPr spcFirstLastPara="1" wrap="square" lIns="91425" tIns="91425" rIns="91425" bIns="91425" anchor="b" anchorCtr="0">
            <a:noAutofit/>
          </a:bodyPr>
          <a:lstStyle/>
          <a:p>
            <a:pPr lvl="0"/>
            <a:r>
              <a:rPr lang="en" sz="7200" dirty="0" smtClean="0"/>
              <a:t>274.3 Bn USD</a:t>
            </a:r>
            <a:endParaRPr sz="7200" dirty="0"/>
          </a:p>
        </p:txBody>
      </p:sp>
      <p:sp>
        <p:nvSpPr>
          <p:cNvPr id="695" name="Google Shape;695;p76"/>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 Estimated Global Data and Analytics Market by 2022</a:t>
            </a:r>
            <a:endParaRPr dirty="0"/>
          </a:p>
        </p:txBody>
      </p:sp>
      <p:cxnSp>
        <p:nvCxnSpPr>
          <p:cNvPr id="696" name="Google Shape;696;p76"/>
          <p:cNvCxnSpPr>
            <a:stCxn id="695" idx="0"/>
          </p:cNvCxnSpPr>
          <p:nvPr/>
        </p:nvCxnSpPr>
        <p:spPr>
          <a:xfrm>
            <a:off x="5203500" y="2895050"/>
            <a:ext cx="3921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94"/>
                                        </p:tgtEl>
                                        <p:attrNameLst>
                                          <p:attrName>style.visibility</p:attrName>
                                        </p:attrNameLst>
                                      </p:cBhvr>
                                      <p:to>
                                        <p:strVal val="visible"/>
                                      </p:to>
                                    </p:set>
                                    <p:animEffect transition="in" filter="fade">
                                      <p:cBhvr>
                                        <p:cTn id="11" dur="800"/>
                                        <p:tgtEl>
                                          <p:spTgt spid="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5"/>
          <p:cNvSpPr/>
          <p:nvPr/>
        </p:nvSpPr>
        <p:spPr>
          <a:xfrm>
            <a:off x="6639150" y="1411275"/>
            <a:ext cx="1658700" cy="1655100"/>
          </a:xfrm>
          <a:prstGeom prst="snip2DiagRect">
            <a:avLst>
              <a:gd name="adj1" fmla="val 0"/>
              <a:gd name="adj2" fmla="val 16667"/>
            </a:avLst>
          </a:pr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75"/>
          <p:cNvCxnSpPr/>
          <p:nvPr/>
        </p:nvCxnSpPr>
        <p:spPr>
          <a:xfrm rot="10800000">
            <a:off x="2380777" y="1215225"/>
            <a:ext cx="4021137" cy="1047588"/>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677" name="Google Shape;677;p75"/>
          <p:cNvSpPr/>
          <p:nvPr/>
        </p:nvSpPr>
        <p:spPr>
          <a:xfrm>
            <a:off x="5211337" y="2737932"/>
            <a:ext cx="1322026" cy="1239336"/>
          </a:xfrm>
          <a:prstGeom prst="snip2DiagRect">
            <a:avLst>
              <a:gd name="adj1" fmla="val 0"/>
              <a:gd name="adj2"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xo 2"/>
              <a:ea typeface="Exo 2"/>
              <a:cs typeface="Exo 2"/>
              <a:sym typeface="Exo 2"/>
            </a:endParaRPr>
          </a:p>
        </p:txBody>
      </p:sp>
      <p:cxnSp>
        <p:nvCxnSpPr>
          <p:cNvPr id="678" name="Google Shape;678;p75"/>
          <p:cNvCxnSpPr/>
          <p:nvPr/>
        </p:nvCxnSpPr>
        <p:spPr>
          <a:xfrm rot="10800000">
            <a:off x="2467326" y="2427800"/>
            <a:ext cx="2451563" cy="904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680" name="Google Shape;680;p75"/>
          <p:cNvSpPr/>
          <p:nvPr/>
        </p:nvSpPr>
        <p:spPr>
          <a:xfrm>
            <a:off x="4045913" y="3879863"/>
            <a:ext cx="1208978" cy="1116224"/>
          </a:xfrm>
          <a:prstGeom prst="snip2DiagRect">
            <a:avLst>
              <a:gd name="adj1" fmla="val 0"/>
              <a:gd name="adj2"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75"/>
          <p:cNvCxnSpPr/>
          <p:nvPr/>
        </p:nvCxnSpPr>
        <p:spPr>
          <a:xfrm rot="10800000">
            <a:off x="2467326" y="3696075"/>
            <a:ext cx="1475100" cy="5319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683" name="Google Shape;683;p7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Corporate Data Literacy</a:t>
            </a:r>
            <a:endParaRPr dirty="0"/>
          </a:p>
        </p:txBody>
      </p:sp>
      <p:sp>
        <p:nvSpPr>
          <p:cNvPr id="684" name="Google Shape;684;p75"/>
          <p:cNvSpPr txBox="1">
            <a:spLocks noGrp="1"/>
          </p:cNvSpPr>
          <p:nvPr>
            <p:ph type="title" idx="4294967295"/>
          </p:nvPr>
        </p:nvSpPr>
        <p:spPr>
          <a:xfrm flipH="1">
            <a:off x="6908250" y="1931475"/>
            <a:ext cx="1120500" cy="61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smtClean="0">
                <a:solidFill>
                  <a:schemeClr val="lt1"/>
                </a:solidFill>
              </a:rPr>
              <a:t>93%</a:t>
            </a:r>
            <a:endParaRPr sz="3000" dirty="0">
              <a:solidFill>
                <a:schemeClr val="lt1"/>
              </a:solidFill>
            </a:endParaRPr>
          </a:p>
        </p:txBody>
      </p:sp>
      <p:sp>
        <p:nvSpPr>
          <p:cNvPr id="685" name="Google Shape;685;p75"/>
          <p:cNvSpPr txBox="1">
            <a:spLocks noGrp="1"/>
          </p:cNvSpPr>
          <p:nvPr>
            <p:ph type="title" idx="4294967295"/>
          </p:nvPr>
        </p:nvSpPr>
        <p:spPr>
          <a:xfrm flipH="1">
            <a:off x="5310750" y="3050250"/>
            <a:ext cx="1123200" cy="6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smtClean="0"/>
              <a:t>25%</a:t>
            </a:r>
            <a:endParaRPr sz="3000" dirty="0"/>
          </a:p>
        </p:txBody>
      </p:sp>
      <p:sp>
        <p:nvSpPr>
          <p:cNvPr id="686" name="Google Shape;686;p75"/>
          <p:cNvSpPr txBox="1">
            <a:spLocks noGrp="1"/>
          </p:cNvSpPr>
          <p:nvPr>
            <p:ph type="title" idx="4294967295"/>
          </p:nvPr>
        </p:nvSpPr>
        <p:spPr>
          <a:xfrm flipH="1">
            <a:off x="4201602" y="4157025"/>
            <a:ext cx="951648" cy="435000"/>
          </a:xfrm>
          <a:prstGeom prst="rect">
            <a:avLst/>
          </a:prstGeom>
        </p:spPr>
        <p:txBody>
          <a:bodyPr spcFirstLastPara="1" wrap="square" lIns="91425" tIns="128000" rIns="91425" bIns="91425" anchor="ctr" anchorCtr="0">
            <a:noAutofit/>
          </a:bodyPr>
          <a:lstStyle/>
          <a:p>
            <a:pPr marL="0" lvl="0" indent="0" algn="ctr" rtl="0">
              <a:spcBef>
                <a:spcPts val="0"/>
              </a:spcBef>
              <a:spcAft>
                <a:spcPts val="0"/>
              </a:spcAft>
              <a:buNone/>
            </a:pPr>
            <a:r>
              <a:rPr lang="en" sz="3000" dirty="0" smtClean="0"/>
              <a:t>21%</a:t>
            </a:r>
            <a:endParaRPr sz="3000" dirty="0"/>
          </a:p>
        </p:txBody>
      </p:sp>
      <p:sp>
        <p:nvSpPr>
          <p:cNvPr id="687" name="Google Shape;687;p75"/>
          <p:cNvSpPr txBox="1">
            <a:spLocks noGrp="1"/>
          </p:cNvSpPr>
          <p:nvPr>
            <p:ph type="subTitle" idx="4294967295"/>
          </p:nvPr>
        </p:nvSpPr>
        <p:spPr>
          <a:xfrm flipH="1">
            <a:off x="462317" y="1013039"/>
            <a:ext cx="2037077" cy="7503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dirty="0" smtClean="0"/>
              <a:t>Global </a:t>
            </a:r>
            <a:r>
              <a:rPr lang="en-US" dirty="0"/>
              <a:t>business leaders believe it is vital for their employees to be data </a:t>
            </a:r>
            <a:r>
              <a:rPr lang="en-US" dirty="0" smtClean="0"/>
              <a:t>literate.</a:t>
            </a:r>
            <a:endParaRPr dirty="0"/>
          </a:p>
        </p:txBody>
      </p:sp>
      <p:sp>
        <p:nvSpPr>
          <p:cNvPr id="688" name="Google Shape;688;p75"/>
          <p:cNvSpPr txBox="1">
            <a:spLocks noGrp="1"/>
          </p:cNvSpPr>
          <p:nvPr>
            <p:ph type="subTitle" idx="4294967295"/>
          </p:nvPr>
        </p:nvSpPr>
        <p:spPr>
          <a:xfrm flipH="1">
            <a:off x="425617" y="3524157"/>
            <a:ext cx="2148211" cy="7497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dirty="0" smtClean="0"/>
              <a:t>Global workforce</a:t>
            </a:r>
            <a:r>
              <a:rPr lang="en-US" dirty="0"/>
              <a:t> feel confident in their data </a:t>
            </a:r>
            <a:r>
              <a:rPr lang="en-US"/>
              <a:t>literacy </a:t>
            </a:r>
            <a:r>
              <a:rPr lang="en-US" smtClean="0"/>
              <a:t>skills.</a:t>
            </a:r>
            <a:endParaRPr dirty="0"/>
          </a:p>
        </p:txBody>
      </p:sp>
      <p:sp>
        <p:nvSpPr>
          <p:cNvPr id="689" name="Google Shape;689;p75"/>
          <p:cNvSpPr txBox="1">
            <a:spLocks noGrp="1"/>
          </p:cNvSpPr>
          <p:nvPr>
            <p:ph type="subTitle" idx="4294967295"/>
          </p:nvPr>
        </p:nvSpPr>
        <p:spPr>
          <a:xfrm flipH="1">
            <a:off x="433448" y="2268598"/>
            <a:ext cx="1947328" cy="750300"/>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dirty="0" smtClean="0"/>
              <a:t>Employees </a:t>
            </a:r>
            <a:r>
              <a:rPr lang="en-US" dirty="0"/>
              <a:t>felt fully prepared to use data effectively when entering their </a:t>
            </a:r>
            <a:r>
              <a:rPr lang="en-US"/>
              <a:t>current </a:t>
            </a:r>
            <a:r>
              <a:rPr lang="en-US" smtClean="0"/>
              <a:t>role.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fade">
                                      <p:cBhvr>
                                        <p:cTn id="7" dur="1000"/>
                                        <p:tgtEl>
                                          <p:spTgt spid="68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85"/>
                                        </p:tgtEl>
                                        <p:attrNameLst>
                                          <p:attrName>style.visibility</p:attrName>
                                        </p:attrNameLst>
                                      </p:cBhvr>
                                      <p:to>
                                        <p:strVal val="visible"/>
                                      </p:to>
                                    </p:set>
                                    <p:animEffect transition="in" filter="fade">
                                      <p:cBhvr>
                                        <p:cTn id="11" dur="1000"/>
                                        <p:tgtEl>
                                          <p:spTgt spid="68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84"/>
                                        </p:tgtEl>
                                        <p:attrNameLst>
                                          <p:attrName>style.visibility</p:attrName>
                                        </p:attrNameLst>
                                      </p:cBhvr>
                                      <p:to>
                                        <p:strVal val="visible"/>
                                      </p:to>
                                    </p:set>
                                    <p:animEffect transition="in" filter="fade">
                                      <p:cBhvr>
                                        <p:cTn id="15" dur="1000"/>
                                        <p:tgtEl>
                                          <p:spTgt spid="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Decision-Driven Vs. Data-Driven</a:t>
            </a:r>
            <a:endParaRPr dirty="0"/>
          </a:p>
        </p:txBody>
      </p:sp>
      <p:sp>
        <p:nvSpPr>
          <p:cNvPr id="427" name="Google Shape;427;p63"/>
          <p:cNvSpPr/>
          <p:nvPr/>
        </p:nvSpPr>
        <p:spPr>
          <a:xfrm flipH="1">
            <a:off x="1400400" y="1496275"/>
            <a:ext cx="6343200" cy="2793900"/>
          </a:xfrm>
          <a:prstGeom prst="snip2DiagRect">
            <a:avLst>
              <a:gd name="adj1" fmla="val 16471"/>
              <a:gd name="adj2" fmla="val 0"/>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8" name="Google Shape;428;p63"/>
          <p:cNvGraphicFramePr/>
          <p:nvPr>
            <p:extLst>
              <p:ext uri="{D42A27DB-BD31-4B8C-83A1-F6EECF244321}">
                <p14:modId xmlns:p14="http://schemas.microsoft.com/office/powerpoint/2010/main" val="1709641418"/>
              </p:ext>
            </p:extLst>
          </p:nvPr>
        </p:nvGraphicFramePr>
        <p:xfrm>
          <a:off x="1415700" y="1496325"/>
          <a:ext cx="6327900" cy="2793800"/>
        </p:xfrm>
        <a:graphic>
          <a:graphicData uri="http://schemas.openxmlformats.org/drawingml/2006/table">
            <a:tbl>
              <a:tblPr>
                <a:noFill/>
                <a:tableStyleId>{23DC300B-CDC2-4901-9CC9-8CB8CDFE2D05}</a:tableStyleId>
              </a:tblPr>
              <a:tblGrid>
                <a:gridCol w="1599275">
                  <a:extLst>
                    <a:ext uri="{9D8B030D-6E8A-4147-A177-3AD203B41FA5}">
                      <a16:colId xmlns:a16="http://schemas.microsoft.com/office/drawing/2014/main" val="20000"/>
                    </a:ext>
                  </a:extLst>
                </a:gridCol>
                <a:gridCol w="2354675">
                  <a:extLst>
                    <a:ext uri="{9D8B030D-6E8A-4147-A177-3AD203B41FA5}">
                      <a16:colId xmlns:a16="http://schemas.microsoft.com/office/drawing/2014/main" val="20001"/>
                    </a:ext>
                  </a:extLst>
                </a:gridCol>
                <a:gridCol w="2373950">
                  <a:extLst>
                    <a:ext uri="{9D8B030D-6E8A-4147-A177-3AD203B41FA5}">
                      <a16:colId xmlns:a16="http://schemas.microsoft.com/office/drawing/2014/main" val="20002"/>
                    </a:ext>
                  </a:extLst>
                </a:gridCol>
              </a:tblGrid>
              <a:tr h="698450">
                <a:tc>
                  <a:txBody>
                    <a:bodyPr/>
                    <a:lstStyle/>
                    <a:p>
                      <a:pPr marL="0" lvl="0" indent="0" algn="ctr" rtl="0">
                        <a:spcBef>
                          <a:spcPts val="0"/>
                        </a:spcBef>
                        <a:spcAft>
                          <a:spcPts val="0"/>
                        </a:spcAft>
                        <a:buNone/>
                      </a:pPr>
                      <a:endParaRPr b="1" dirty="0">
                        <a:solidFill>
                          <a:srgbClr val="FFFFFF"/>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smtClean="0">
                          <a:solidFill>
                            <a:schemeClr val="hlink"/>
                          </a:solidFill>
                          <a:latin typeface="Exo 2"/>
                          <a:ea typeface="Exo 2"/>
                          <a:cs typeface="Exo 2"/>
                          <a:sym typeface="Exo 2"/>
                        </a:rPr>
                        <a:t>Decision-Driven</a:t>
                      </a:r>
                      <a:endParaRPr b="1" dirty="0">
                        <a:solidFill>
                          <a:schemeClr val="hlink"/>
                        </a:solidFill>
                        <a:latin typeface="Exo 2"/>
                        <a:ea typeface="Exo 2"/>
                        <a:cs typeface="Exo 2"/>
                        <a:sym typeface="Exo 2"/>
                      </a:endParaRPr>
                    </a:p>
                  </a:txBody>
                  <a:tcPr marL="91425" marR="91425" marT="91425" marB="91425" anchor="ctr">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dirty="0" smtClean="0">
                          <a:solidFill>
                            <a:schemeClr val="hlink"/>
                          </a:solidFill>
                          <a:latin typeface="Exo 2"/>
                          <a:ea typeface="Exo 2"/>
                          <a:cs typeface="Exo 2"/>
                          <a:sym typeface="Exo 2"/>
                        </a:rPr>
                        <a:t>Data-Driven</a:t>
                      </a:r>
                      <a:endParaRPr b="1" dirty="0">
                        <a:solidFill>
                          <a:schemeClr val="hlink"/>
                        </a:solidFill>
                        <a:latin typeface="Exo 2"/>
                        <a:ea typeface="Exo 2"/>
                        <a:cs typeface="Exo 2"/>
                        <a:sym typeface="Exo 2"/>
                      </a:endParaRPr>
                    </a:p>
                  </a:txBody>
                  <a:tcPr marL="91425" marR="91425" marT="91425" marB="91425" anchor="ctr">
                    <a:lnL w="9525" cap="flat" cmpd="sng">
                      <a:solidFill>
                        <a:schemeClr val="accent4"/>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dirty="0" smtClean="0">
                          <a:solidFill>
                            <a:schemeClr val="hlink"/>
                          </a:solidFill>
                          <a:latin typeface="Exo 2"/>
                          <a:ea typeface="Exo 2"/>
                          <a:cs typeface="Exo 2"/>
                          <a:sym typeface="Exo 2"/>
                        </a:rPr>
                        <a:t>Key Data</a:t>
                      </a:r>
                      <a:endParaRPr sz="1200" b="1" dirty="0">
                        <a:solidFill>
                          <a:schemeClr val="hlink"/>
                        </a:solidFill>
                        <a:latin typeface="Exo 2"/>
                        <a:ea typeface="Exo 2"/>
                        <a:cs typeface="Exo 2"/>
                        <a:sym typeface="Exo 2"/>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hlink">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smtClean="0">
                          <a:solidFill>
                            <a:schemeClr val="lt1"/>
                          </a:solidFill>
                          <a:latin typeface="Roboto Condensed Light"/>
                          <a:ea typeface="Roboto Condensed Light"/>
                          <a:cs typeface="Roboto Condensed Light"/>
                          <a:sym typeface="Roboto Condensed Light"/>
                        </a:rPr>
                        <a:t>What’s missing </a:t>
                      </a:r>
                      <a:endParaRPr sz="12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hlink"/>
                    </a:solidFill>
                  </a:tcPr>
                </a:tc>
                <a:tc>
                  <a:txBody>
                    <a:bodyPr/>
                    <a:lstStyle/>
                    <a:p>
                      <a:pPr marL="0" lvl="0" indent="0" algn="ctr" rtl="0">
                        <a:spcBef>
                          <a:spcPts val="0"/>
                        </a:spcBef>
                        <a:spcAft>
                          <a:spcPts val="0"/>
                        </a:spcAft>
                        <a:buClr>
                          <a:srgbClr val="000000"/>
                        </a:buClr>
                        <a:buSzPts val="1100"/>
                        <a:buFont typeface="Arial"/>
                        <a:buNone/>
                      </a:pPr>
                      <a:r>
                        <a:rPr lang="en" sz="1200" dirty="0" smtClean="0">
                          <a:solidFill>
                            <a:schemeClr val="lt1"/>
                          </a:solidFill>
                          <a:latin typeface="Roboto Condensed Light"/>
                          <a:ea typeface="Roboto Condensed Light"/>
                          <a:cs typeface="Roboto Condensed Light"/>
                          <a:sym typeface="Roboto Condensed Light"/>
                        </a:rPr>
                        <a:t>What’s available</a:t>
                      </a:r>
                      <a:endParaRPr sz="12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hlink"/>
                    </a:solidFill>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dirty="0" smtClean="0">
                          <a:solidFill>
                            <a:schemeClr val="hlink"/>
                          </a:solidFill>
                          <a:latin typeface="Exo 2"/>
                          <a:ea typeface="Exo 2"/>
                          <a:cs typeface="Exo 2"/>
                          <a:sym typeface="Exo 2"/>
                        </a:rPr>
                        <a:t>Explores </a:t>
                      </a:r>
                      <a:endParaRPr sz="1200" b="1" dirty="0">
                        <a:solidFill>
                          <a:schemeClr val="hlink"/>
                        </a:solidFill>
                        <a:latin typeface="Exo 2"/>
                        <a:ea typeface="Exo 2"/>
                        <a:cs typeface="Exo 2"/>
                        <a:sym typeface="Exo 2"/>
                      </a:endParaRPr>
                    </a:p>
                  </a:txBody>
                  <a:tcPr marL="91425" marR="91425" marT="91425" marB="91425" anchor="ctr">
                    <a:lnL w="9525" cap="flat" cmpd="sng">
                      <a:solidFill>
                        <a:schemeClr val="hlink">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hlink">
                          <a:alpha val="0"/>
                        </a:schemeClr>
                      </a:solidFill>
                      <a:prstDash val="solid"/>
                      <a:round/>
                      <a:headEnd type="none" w="sm" len="sm"/>
                      <a:tailEnd type="none" w="sm" len="sm"/>
                    </a:lnT>
                    <a:lnB w="9525" cap="flat" cmpd="sng">
                      <a:solidFill>
                        <a:schemeClr val="hlink">
                          <a:alpha val="0"/>
                        </a:schemeClr>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dirty="0" smtClean="0">
                          <a:solidFill>
                            <a:schemeClr val="lt1"/>
                          </a:solidFill>
                          <a:latin typeface="Roboto Condensed Light"/>
                          <a:ea typeface="Roboto Condensed Light"/>
                          <a:cs typeface="Roboto Condensed Light"/>
                          <a:sym typeface="Roboto Condensed Light"/>
                        </a:rPr>
                        <a:t>The unknown</a:t>
                      </a:r>
                      <a:endParaRPr sz="12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hlink"/>
                    </a:solidFill>
                  </a:tcPr>
                </a:tc>
                <a:tc>
                  <a:txBody>
                    <a:bodyPr/>
                    <a:lstStyle/>
                    <a:p>
                      <a:pPr marL="0" lvl="0" indent="0" algn="ctr" rtl="0">
                        <a:spcBef>
                          <a:spcPts val="0"/>
                        </a:spcBef>
                        <a:spcAft>
                          <a:spcPts val="0"/>
                        </a:spcAft>
                        <a:buClr>
                          <a:srgbClr val="000000"/>
                        </a:buClr>
                        <a:buSzPts val="1100"/>
                        <a:buFont typeface="Arial"/>
                        <a:buNone/>
                      </a:pPr>
                      <a:r>
                        <a:rPr lang="en" sz="1200" dirty="0" smtClean="0">
                          <a:solidFill>
                            <a:schemeClr val="lt1"/>
                          </a:solidFill>
                          <a:latin typeface="Roboto Condensed Light"/>
                          <a:ea typeface="Roboto Condensed Light"/>
                          <a:cs typeface="Roboto Condensed Light"/>
                          <a:sym typeface="Roboto Condensed Light"/>
                        </a:rPr>
                        <a:t>The known</a:t>
                      </a:r>
                      <a:endParaRPr sz="12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hlink"/>
                    </a:solidFill>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dirty="0" smtClean="0">
                          <a:solidFill>
                            <a:schemeClr val="hlink"/>
                          </a:solidFill>
                          <a:latin typeface="Exo 2"/>
                          <a:ea typeface="Exo 2"/>
                          <a:cs typeface="Exo 2"/>
                          <a:sym typeface="Exo 2"/>
                        </a:rPr>
                        <a:t>Searches</a:t>
                      </a:r>
                      <a:endParaRPr sz="1200" b="1" dirty="0">
                        <a:solidFill>
                          <a:schemeClr val="hlink"/>
                        </a:solidFill>
                        <a:latin typeface="Exo 2"/>
                        <a:ea typeface="Exo 2"/>
                        <a:cs typeface="Exo 2"/>
                        <a:sym typeface="Exo 2"/>
                      </a:endParaRPr>
                    </a:p>
                  </a:txBody>
                  <a:tcPr marL="91425" marR="91425" marT="91425" marB="91425" anchor="ctr">
                    <a:lnL w="9525" cap="flat" cmpd="sng">
                      <a:solidFill>
                        <a:schemeClr val="hlink">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hlink">
                          <a:alpha val="0"/>
                        </a:schemeClr>
                      </a:solidFill>
                      <a:prstDash val="solid"/>
                      <a:round/>
                      <a:headEnd type="none" w="sm" len="sm"/>
                      <a:tailEnd type="none" w="sm" len="sm"/>
                    </a:lnT>
                    <a:lnB w="9525" cap="flat" cmpd="sng">
                      <a:solidFill>
                        <a:schemeClr val="hlink">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200" dirty="0" smtClean="0">
                          <a:solidFill>
                            <a:schemeClr val="lt1"/>
                          </a:solidFill>
                          <a:latin typeface="Roboto Condensed Light"/>
                          <a:ea typeface="Roboto Condensed Light"/>
                          <a:cs typeface="Roboto Condensed Light"/>
                          <a:sym typeface="Roboto Condensed Light"/>
                        </a:rPr>
                        <a:t>Wide first</a:t>
                      </a:r>
                      <a:endParaRPr sz="12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hlink"/>
                    </a:solidFill>
                  </a:tcPr>
                </a:tc>
                <a:tc>
                  <a:txBody>
                    <a:bodyPr/>
                    <a:lstStyle/>
                    <a:p>
                      <a:pPr marL="0" lvl="0" indent="0" algn="ctr" rtl="0">
                        <a:spcBef>
                          <a:spcPts val="0"/>
                        </a:spcBef>
                        <a:spcAft>
                          <a:spcPts val="0"/>
                        </a:spcAft>
                        <a:buClr>
                          <a:srgbClr val="000000"/>
                        </a:buClr>
                        <a:buSzPts val="1100"/>
                        <a:buFont typeface="Arial"/>
                        <a:buNone/>
                      </a:pPr>
                      <a:r>
                        <a:rPr lang="en" sz="1200" smtClean="0">
                          <a:solidFill>
                            <a:schemeClr val="lt1"/>
                          </a:solidFill>
                          <a:latin typeface="Roboto Condensed Light"/>
                          <a:ea typeface="Roboto Condensed Light"/>
                          <a:cs typeface="Roboto Condensed Light"/>
                          <a:sym typeface="Roboto Condensed Light"/>
                        </a:rPr>
                        <a:t>Deep</a:t>
                      </a:r>
                      <a:r>
                        <a:rPr lang="en" sz="1200" baseline="0" smtClean="0">
                          <a:solidFill>
                            <a:schemeClr val="lt1"/>
                          </a:solidFill>
                          <a:latin typeface="Roboto Condensed Light"/>
                          <a:ea typeface="Roboto Condensed Light"/>
                          <a:cs typeface="Roboto Condensed Light"/>
                          <a:sym typeface="Roboto Condensed Light"/>
                        </a:rPr>
                        <a:t> first</a:t>
                      </a:r>
                      <a:endParaRPr sz="1200" dirty="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solidFill>
                      <a:schemeClr val="hlink"/>
                    </a:solidFill>
                  </a:tcPr>
                </a:tc>
                <a:extLst>
                  <a:ext uri="{0D108BD9-81ED-4DB2-BD59-A6C34878D82A}">
                    <a16:rowId xmlns:a16="http://schemas.microsoft.com/office/drawing/2014/main" val="10003"/>
                  </a:ext>
                </a:extLst>
              </a:tr>
            </a:tbl>
          </a:graphicData>
        </a:graphic>
      </p:graphicFrame>
      <p:grpSp>
        <p:nvGrpSpPr>
          <p:cNvPr id="429" name="Google Shape;429;p63"/>
          <p:cNvGrpSpPr/>
          <p:nvPr/>
        </p:nvGrpSpPr>
        <p:grpSpPr>
          <a:xfrm>
            <a:off x="1400504" y="2190750"/>
            <a:ext cx="3968693" cy="2114700"/>
            <a:chOff x="1400400" y="2038350"/>
            <a:chExt cx="19080254" cy="2114700"/>
          </a:xfrm>
        </p:grpSpPr>
        <p:grpSp>
          <p:nvGrpSpPr>
            <p:cNvPr id="430" name="Google Shape;430;p63"/>
            <p:cNvGrpSpPr/>
            <p:nvPr/>
          </p:nvGrpSpPr>
          <p:grpSpPr>
            <a:xfrm>
              <a:off x="1400400" y="2038350"/>
              <a:ext cx="7762800" cy="1428750"/>
              <a:chOff x="1400400" y="2038350"/>
              <a:chExt cx="7762800" cy="1428750"/>
            </a:xfrm>
          </p:grpSpPr>
          <p:cxnSp>
            <p:nvCxnSpPr>
              <p:cNvPr id="431" name="Google Shape;431;p63"/>
              <p:cNvCxnSpPr/>
              <p:nvPr/>
            </p:nvCxnSpPr>
            <p:spPr>
              <a:xfrm>
                <a:off x="1400400" y="2038350"/>
                <a:ext cx="7762800" cy="0"/>
              </a:xfrm>
              <a:prstGeom prst="straightConnector1">
                <a:avLst/>
              </a:prstGeom>
              <a:noFill/>
              <a:ln w="9525" cap="flat" cmpd="sng">
                <a:solidFill>
                  <a:schemeClr val="hlink"/>
                </a:solidFill>
                <a:prstDash val="solid"/>
                <a:round/>
                <a:headEnd type="none" w="med" len="med"/>
                <a:tailEnd type="none" w="med" len="med"/>
              </a:ln>
            </p:spPr>
          </p:cxnSp>
          <p:cxnSp>
            <p:nvCxnSpPr>
              <p:cNvPr id="432" name="Google Shape;432;p63"/>
              <p:cNvCxnSpPr/>
              <p:nvPr/>
            </p:nvCxnSpPr>
            <p:spPr>
              <a:xfrm>
                <a:off x="1400400" y="2752725"/>
                <a:ext cx="776280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63"/>
              <p:cNvCxnSpPr/>
              <p:nvPr/>
            </p:nvCxnSpPr>
            <p:spPr>
              <a:xfrm>
                <a:off x="1402550" y="3467100"/>
                <a:ext cx="7760400" cy="0"/>
              </a:xfrm>
              <a:prstGeom prst="straightConnector1">
                <a:avLst/>
              </a:prstGeom>
              <a:noFill/>
              <a:ln w="9525" cap="flat" cmpd="sng">
                <a:solidFill>
                  <a:schemeClr val="dk2"/>
                </a:solidFill>
                <a:prstDash val="solid"/>
                <a:round/>
                <a:headEnd type="none" w="med" len="med"/>
                <a:tailEnd type="none" w="med" len="med"/>
              </a:ln>
            </p:spPr>
          </p:cxnSp>
        </p:grpSp>
        <p:cxnSp>
          <p:nvCxnSpPr>
            <p:cNvPr id="434" name="Google Shape;434;p63"/>
            <p:cNvCxnSpPr/>
            <p:nvPr/>
          </p:nvCxnSpPr>
          <p:spPr>
            <a:xfrm>
              <a:off x="20480654" y="2038350"/>
              <a:ext cx="0" cy="2114700"/>
            </a:xfrm>
            <a:prstGeom prst="straightConnector1">
              <a:avLst/>
            </a:prstGeom>
            <a:noFill/>
            <a:ln w="9525" cap="flat" cmpd="sng">
              <a:solidFill>
                <a:schemeClr val="lt1"/>
              </a:solidFill>
              <a:prstDash val="solid"/>
              <a:round/>
              <a:headEnd type="none" w="med" len="med"/>
              <a:tailEnd type="none" w="med" len="med"/>
            </a:ln>
          </p:spPr>
        </p:cxnSp>
      </p:grpSp>
      <p:cxnSp>
        <p:nvCxnSpPr>
          <p:cNvPr id="435" name="Google Shape;435;p63"/>
          <p:cNvCxnSpPr/>
          <p:nvPr/>
        </p:nvCxnSpPr>
        <p:spPr>
          <a:xfrm rot="10800000">
            <a:off x="-9600" y="2905530"/>
            <a:ext cx="1410000" cy="0"/>
          </a:xfrm>
          <a:prstGeom prst="straightConnector1">
            <a:avLst/>
          </a:prstGeom>
          <a:noFill/>
          <a:ln w="9525" cap="flat" cmpd="sng">
            <a:solidFill>
              <a:schemeClr val="hlink"/>
            </a:solidFill>
            <a:prstDash val="solid"/>
            <a:round/>
            <a:headEnd type="none" w="med" len="med"/>
            <a:tailEnd type="none" w="med" len="med"/>
          </a:ln>
        </p:spPr>
      </p:cxnSp>
      <p:cxnSp>
        <p:nvCxnSpPr>
          <p:cNvPr id="436" name="Google Shape;436;p63"/>
          <p:cNvCxnSpPr/>
          <p:nvPr/>
        </p:nvCxnSpPr>
        <p:spPr>
          <a:xfrm>
            <a:off x="3028950" y="3619500"/>
            <a:ext cx="6114900" cy="0"/>
          </a:xfrm>
          <a:prstGeom prst="straightConnector1">
            <a:avLst/>
          </a:prstGeom>
          <a:noFill/>
          <a:ln w="9525" cap="flat" cmpd="sng">
            <a:solidFill>
              <a:schemeClr val="hlink"/>
            </a:solidFill>
            <a:prstDash val="solid"/>
            <a:round/>
            <a:headEnd type="none" w="med" len="med"/>
            <a:tailEnd type="none" w="med" len="med"/>
          </a:ln>
        </p:spPr>
      </p:cxnSp>
    </p:spTree>
    <p:extLst>
      <p:ext uri="{BB962C8B-B14F-4D97-AF65-F5344CB8AC3E}">
        <p14:creationId xmlns:p14="http://schemas.microsoft.com/office/powerpoint/2010/main" val="2442381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2"/>
          <p:cNvSpPr txBox="1">
            <a:spLocks noGrp="1"/>
          </p:cNvSpPr>
          <p:nvPr>
            <p:ph type="subTitle" idx="1"/>
          </p:nvPr>
        </p:nvSpPr>
        <p:spPr>
          <a:xfrm>
            <a:off x="2580225" y="2559547"/>
            <a:ext cx="3983400" cy="1070400"/>
          </a:xfrm>
          <a:prstGeom prst="rect">
            <a:avLst/>
          </a:prstGeom>
        </p:spPr>
        <p:txBody>
          <a:bodyPr spcFirstLastPara="1" wrap="square" lIns="91425" tIns="91425" rIns="91425" bIns="91425" anchor="t" anchorCtr="0">
            <a:noAutofit/>
          </a:bodyPr>
          <a:lstStyle/>
          <a:p>
            <a:pPr marL="0" lvl="0" indent="0"/>
            <a:r>
              <a:rPr lang="en-US" dirty="0" smtClean="0"/>
              <a:t>- Learn to drive your Ferrari.</a:t>
            </a:r>
            <a:endParaRPr dirty="0"/>
          </a:p>
        </p:txBody>
      </p:sp>
      <p:sp>
        <p:nvSpPr>
          <p:cNvPr id="419" name="Google Shape;419;p62"/>
          <p:cNvSpPr txBox="1">
            <a:spLocks noGrp="1"/>
          </p:cNvSpPr>
          <p:nvPr>
            <p:ph type="ctrTitle"/>
          </p:nvPr>
        </p:nvSpPr>
        <p:spPr>
          <a:xfrm>
            <a:off x="2349189" y="621820"/>
            <a:ext cx="4230801"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Set-up a </a:t>
            </a:r>
            <a:r>
              <a:rPr lang="en-US" dirty="0" smtClean="0"/>
              <a:t>Data Governance Program</a:t>
            </a:r>
            <a:endParaRPr dirty="0"/>
          </a:p>
        </p:txBody>
      </p:sp>
      <p:cxnSp>
        <p:nvCxnSpPr>
          <p:cNvPr id="420" name="Google Shape;420;p62"/>
          <p:cNvCxnSpPr/>
          <p:nvPr/>
        </p:nvCxnSpPr>
        <p:spPr>
          <a:xfrm>
            <a:off x="4569600" y="1494500"/>
            <a:ext cx="4574400" cy="0"/>
          </a:xfrm>
          <a:prstGeom prst="straightConnector1">
            <a:avLst/>
          </a:prstGeom>
          <a:noFill/>
          <a:ln w="9525" cap="flat" cmpd="sng">
            <a:solidFill>
              <a:schemeClr val="hlink"/>
            </a:solidFill>
            <a:prstDash val="solid"/>
            <a:round/>
            <a:headEnd type="none" w="med" len="med"/>
            <a:tailEnd type="none" w="med" len="med"/>
          </a:ln>
        </p:spPr>
      </p:cxnSp>
      <p:cxnSp>
        <p:nvCxnSpPr>
          <p:cNvPr id="421" name="Google Shape;421;p62"/>
          <p:cNvCxnSpPr/>
          <p:nvPr/>
        </p:nvCxnSpPr>
        <p:spPr>
          <a:xfrm>
            <a:off x="0" y="3568175"/>
            <a:ext cx="4574400" cy="0"/>
          </a:xfrm>
          <a:prstGeom prst="straightConnector1">
            <a:avLst/>
          </a:prstGeom>
          <a:noFill/>
          <a:ln w="9525" cap="flat" cmpd="sng">
            <a:solidFill>
              <a:schemeClr val="hlink"/>
            </a:solidFill>
            <a:prstDash val="solid"/>
            <a:round/>
            <a:headEnd type="none" w="med" len="med"/>
            <a:tailEnd type="none" w="med" len="med"/>
          </a:ln>
        </p:spPr>
      </p:cxnSp>
    </p:spTree>
    <p:extLst>
      <p:ext uri="{BB962C8B-B14F-4D97-AF65-F5344CB8AC3E}">
        <p14:creationId xmlns:p14="http://schemas.microsoft.com/office/powerpoint/2010/main" val="147986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1000"/>
                                        <p:tgtEl>
                                          <p:spTgt spid="4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10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64851" y="352850"/>
            <a:ext cx="5551070" cy="946200"/>
          </a:xfrm>
        </p:spPr>
        <p:txBody>
          <a:bodyPr/>
          <a:lstStyle/>
          <a:p>
            <a:r>
              <a:rPr lang="en-US" dirty="0" smtClean="0"/>
              <a:t>Data as an Asset.</a:t>
            </a:r>
            <a:br>
              <a:rPr lang="en-US" dirty="0" smtClean="0"/>
            </a:br>
            <a:r>
              <a:rPr lang="en-US" sz="2000" dirty="0" smtClean="0"/>
              <a:t>Key Phases to Build your Data Agenda</a:t>
            </a:r>
            <a:endParaRPr lang="en-GB" sz="2000" dirty="0"/>
          </a:p>
        </p:txBody>
      </p:sp>
      <p:grpSp>
        <p:nvGrpSpPr>
          <p:cNvPr id="5" name="Google Shape;5403;p123"/>
          <p:cNvGrpSpPr/>
          <p:nvPr/>
        </p:nvGrpSpPr>
        <p:grpSpPr>
          <a:xfrm>
            <a:off x="1616240" y="1826935"/>
            <a:ext cx="5899681" cy="1039475"/>
            <a:chOff x="238125" y="2506075"/>
            <a:chExt cx="4379281" cy="673075"/>
          </a:xfrm>
        </p:grpSpPr>
        <p:sp>
          <p:nvSpPr>
            <p:cNvPr id="6" name="Google Shape;5404;p12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05;p12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06;p12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Rectangle 10"/>
          <p:cNvSpPr/>
          <p:nvPr/>
        </p:nvSpPr>
        <p:spPr>
          <a:xfrm>
            <a:off x="2058587" y="1973159"/>
            <a:ext cx="1467590" cy="738664"/>
          </a:xfrm>
          <a:prstGeom prst="rect">
            <a:avLst/>
          </a:prstGeom>
        </p:spPr>
        <p:txBody>
          <a:bodyPr wrap="square">
            <a:spAutoFit/>
          </a:bodyPr>
          <a:lstStyle/>
          <a:p>
            <a:r>
              <a:rPr lang="en-GB" dirty="0"/>
              <a:t>Phase 1: Data governance assessment</a:t>
            </a:r>
          </a:p>
        </p:txBody>
      </p:sp>
      <p:sp>
        <p:nvSpPr>
          <p:cNvPr id="12" name="Rectangle 11"/>
          <p:cNvSpPr/>
          <p:nvPr/>
        </p:nvSpPr>
        <p:spPr>
          <a:xfrm>
            <a:off x="4098585" y="2080881"/>
            <a:ext cx="1438350" cy="523220"/>
          </a:xfrm>
          <a:prstGeom prst="rect">
            <a:avLst/>
          </a:prstGeom>
        </p:spPr>
        <p:txBody>
          <a:bodyPr wrap="square">
            <a:spAutoFit/>
          </a:bodyPr>
          <a:lstStyle/>
          <a:p>
            <a:r>
              <a:rPr lang="en-US" dirty="0"/>
              <a:t>Phase 2: Conduct a pilot</a:t>
            </a:r>
            <a:endParaRPr lang="en-GB" dirty="0"/>
          </a:p>
        </p:txBody>
      </p:sp>
      <p:sp>
        <p:nvSpPr>
          <p:cNvPr id="13" name="Rectangle 12"/>
          <p:cNvSpPr/>
          <p:nvPr/>
        </p:nvSpPr>
        <p:spPr>
          <a:xfrm>
            <a:off x="5738754" y="1973159"/>
            <a:ext cx="1571537" cy="738664"/>
          </a:xfrm>
          <a:prstGeom prst="rect">
            <a:avLst/>
          </a:prstGeom>
        </p:spPr>
        <p:txBody>
          <a:bodyPr wrap="square">
            <a:spAutoFit/>
          </a:bodyPr>
          <a:lstStyle/>
          <a:p>
            <a:r>
              <a:rPr lang="en-GB" dirty="0"/>
              <a:t>Phase 3: Data governance strategy</a:t>
            </a:r>
          </a:p>
        </p:txBody>
      </p:sp>
      <p:sp>
        <p:nvSpPr>
          <p:cNvPr id="14" name="Google Shape;1030;p88"/>
          <p:cNvSpPr/>
          <p:nvPr/>
        </p:nvSpPr>
        <p:spPr>
          <a:xfrm>
            <a:off x="705131" y="3236940"/>
            <a:ext cx="4090200" cy="1003200"/>
          </a:xfrm>
          <a:prstGeom prst="snip2DiagRect">
            <a:avLst>
              <a:gd name="adj1" fmla="val 0"/>
              <a:gd name="adj2" fmla="val 16667"/>
            </a:avLst>
          </a:prstGeom>
          <a:solidFill>
            <a:schemeClr val="hlink"/>
          </a:solid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031;p88"/>
          <p:cNvCxnSpPr>
            <a:stCxn id="14" idx="2"/>
          </p:cNvCxnSpPr>
          <p:nvPr/>
        </p:nvCxnSpPr>
        <p:spPr>
          <a:xfrm rot="10800000">
            <a:off x="-14869" y="3738540"/>
            <a:ext cx="720000" cy="0"/>
          </a:xfrm>
          <a:prstGeom prst="straightConnector1">
            <a:avLst/>
          </a:prstGeom>
          <a:noFill/>
          <a:ln w="9525" cap="flat" cmpd="sng">
            <a:solidFill>
              <a:schemeClr val="dk2"/>
            </a:solidFill>
            <a:prstDash val="solid"/>
            <a:round/>
            <a:headEnd type="none" w="med" len="med"/>
            <a:tailEnd type="none" w="med" len="med"/>
          </a:ln>
        </p:spPr>
      </p:cxnSp>
      <p:sp>
        <p:nvSpPr>
          <p:cNvPr id="16" name="Google Shape;1034;p88"/>
          <p:cNvSpPr txBox="1">
            <a:spLocks/>
          </p:cNvSpPr>
          <p:nvPr/>
        </p:nvSpPr>
        <p:spPr>
          <a:xfrm>
            <a:off x="1003181" y="3535355"/>
            <a:ext cx="34941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0" indent="0">
              <a:buClr>
                <a:schemeClr val="dk1"/>
              </a:buClr>
              <a:buSzPts val="1100"/>
              <a:buFont typeface="Arial"/>
              <a:buNone/>
            </a:pPr>
            <a:r>
              <a:rPr lang="en-US" dirty="0">
                <a:solidFill>
                  <a:schemeClr val="lt1"/>
                </a:solidFill>
              </a:rPr>
              <a:t>“Once they see the </a:t>
            </a:r>
            <a:r>
              <a:rPr lang="en-US" dirty="0" smtClean="0">
                <a:solidFill>
                  <a:schemeClr val="lt1"/>
                </a:solidFill>
              </a:rPr>
              <a:t>Ferrari, everybody </a:t>
            </a:r>
            <a:r>
              <a:rPr lang="en-US" dirty="0">
                <a:solidFill>
                  <a:schemeClr val="lt1"/>
                </a:solidFill>
              </a:rPr>
              <a:t>wants a ride</a:t>
            </a:r>
            <a:r>
              <a:rPr lang="en-US" dirty="0" smtClean="0">
                <a:solidFill>
                  <a:schemeClr val="lt1"/>
                </a:solidFill>
              </a:rPr>
              <a:t>.”</a:t>
            </a:r>
          </a:p>
          <a:p>
            <a:pPr marL="0" indent="0">
              <a:buFont typeface="Nunito Light"/>
              <a:buNone/>
            </a:pPr>
            <a:endParaRPr lang="en-US" dirty="0">
              <a:solidFill>
                <a:schemeClr val="lt1"/>
              </a:solidFill>
            </a:endParaRPr>
          </a:p>
        </p:txBody>
      </p:sp>
    </p:spTree>
    <p:extLst>
      <p:ext uri="{BB962C8B-B14F-4D97-AF65-F5344CB8AC3E}">
        <p14:creationId xmlns:p14="http://schemas.microsoft.com/office/powerpoint/2010/main" val="3919798850"/>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TotalTime>
  <Words>678</Words>
  <Application>Microsoft Office PowerPoint</Application>
  <PresentationFormat>On-screen Show (16:9)</PresentationFormat>
  <Paragraphs>95</Paragraphs>
  <Slides>23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Exo 2</vt:lpstr>
      <vt:lpstr>Roboto Condensed</vt:lpstr>
      <vt:lpstr>Arial</vt:lpstr>
      <vt:lpstr>Roboto Condensed Light</vt:lpstr>
      <vt:lpstr>Nunito Light</vt:lpstr>
      <vt:lpstr>Fira Sans Extra Condensed Medium</vt:lpstr>
      <vt:lpstr>Tech Newsletter XL by Slidesgo</vt:lpstr>
      <vt:lpstr>Unlock your Data Abilities</vt:lpstr>
      <vt:lpstr>Hajar Khizou</vt:lpstr>
      <vt:lpstr>TABLE OF CONTENTS</vt:lpstr>
      <vt:lpstr>Be Decision Driven, more than Data Driven</vt:lpstr>
      <vt:lpstr>274.3 Bn USD</vt:lpstr>
      <vt:lpstr>Corporate Data Literacy</vt:lpstr>
      <vt:lpstr>Decision-Driven Vs. Data-Driven</vt:lpstr>
      <vt:lpstr>Set-up a Data Governance Program</vt:lpstr>
      <vt:lpstr>Data as an Asset. Key Phases to Build your Data Agenda</vt:lpstr>
      <vt:lpstr>Build a Robust Data Architecture</vt:lpstr>
      <vt:lpstr>A Data Architecture that drives Innovation</vt:lpstr>
      <vt:lpstr>Monitor your Data Quality</vt:lpstr>
      <vt:lpstr>Business Data Quality</vt:lpstr>
      <vt:lpstr>Let your Data Speak !</vt:lpstr>
      <vt:lpstr>The DEPTH</vt:lpstr>
      <vt:lpstr>Build your MVP</vt:lpstr>
      <vt:lpstr>Achieve results faster!</vt:lpstr>
      <vt:lpstr>Success = Team Sport</vt:lpstr>
      <vt:lpstr>A diverse team for the win!</vt:lpstr>
      <vt:lpstr>Diversity of perspective</vt:lpstr>
      <vt:lpstr>Why gender diversity matters?</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Khizou, Hajar</dc:creator>
  <cp:lastModifiedBy>Khizou, Hajar</cp:lastModifiedBy>
  <cp:revision>32</cp:revision>
  <dcterms:modified xsi:type="dcterms:W3CDTF">2021-06-09T10:00:36Z</dcterms:modified>
</cp:coreProperties>
</file>